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558" r:id="rId2"/>
    <p:sldId id="360" r:id="rId3"/>
    <p:sldId id="476" r:id="rId4"/>
    <p:sldId id="568" r:id="rId5"/>
    <p:sldId id="704" r:id="rId6"/>
    <p:sldId id="874" r:id="rId7"/>
    <p:sldId id="479" r:id="rId8"/>
    <p:sldId id="768" r:id="rId9"/>
    <p:sldId id="872" r:id="rId10"/>
    <p:sldId id="858" r:id="rId11"/>
    <p:sldId id="859" r:id="rId12"/>
    <p:sldId id="860" r:id="rId13"/>
    <p:sldId id="875" r:id="rId14"/>
    <p:sldId id="1063" r:id="rId15"/>
    <p:sldId id="1027" r:id="rId16"/>
    <p:sldId id="310" r:id="rId17"/>
    <p:sldId id="1064" r:id="rId18"/>
    <p:sldId id="668"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4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651" autoAdjust="0"/>
    <p:restoredTop sz="45826" autoAdjust="0"/>
  </p:normalViewPr>
  <p:slideViewPr>
    <p:cSldViewPr snapToGrid="0">
      <p:cViewPr varScale="1">
        <p:scale>
          <a:sx n="33" d="100"/>
          <a:sy n="33" d="100"/>
        </p:scale>
        <p:origin x="1458" y="42"/>
      </p:cViewPr>
      <p:guideLst/>
    </p:cSldViewPr>
  </p:slideViewPr>
  <p:outlineViewPr>
    <p:cViewPr>
      <p:scale>
        <a:sx n="33" d="100"/>
        <a:sy n="33" d="100"/>
      </p:scale>
      <p:origin x="0" y="-10770"/>
    </p:cViewPr>
  </p:outlineViewPr>
  <p:notesTextViewPr>
    <p:cViewPr>
      <p:scale>
        <a:sx n="1" d="1"/>
        <a:sy n="1" d="1"/>
      </p:scale>
      <p:origin x="0" y="0"/>
    </p:cViewPr>
  </p:notesTextViewPr>
  <p:notesViewPr>
    <p:cSldViewPr snapToGrid="0">
      <p:cViewPr varScale="1">
        <p:scale>
          <a:sx n="55" d="100"/>
          <a:sy n="55" d="100"/>
        </p:scale>
        <p:origin x="20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2" tIns="46581" rIns="93162" bIns="46581"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62" tIns="46581" rIns="93162" bIns="46581" rtlCol="0"/>
          <a:lstStyle>
            <a:lvl1pPr algn="r">
              <a:defRPr sz="1200"/>
            </a:lvl1pPr>
          </a:lstStyle>
          <a:p>
            <a:fld id="{37940DE7-40D7-2F48-987F-473A266EB2D1}" type="datetimeFigureOut">
              <a:rPr lang="en-US" smtClean="0"/>
              <a:t>1/20/2021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2" tIns="46581" rIns="93162" bIns="46581"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2" tIns="46581" rIns="93162"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2" tIns="46581" rIns="93162" bIns="46581"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2" tIns="46581" rIns="93162" bIns="46581" rtlCol="0" anchor="b"/>
          <a:lstStyle>
            <a:lvl1pPr algn="r">
              <a:defRPr sz="1200"/>
            </a:lvl1pPr>
          </a:lstStyle>
          <a:p>
            <a:fld id="{AAC37792-3584-8F44-A228-D4CCCED21F2F}" type="slidenum">
              <a:rPr lang="en-US" smtClean="0"/>
              <a:t>‹#›</a:t>
            </a:fld>
            <a:endParaRPr lang="en-US"/>
          </a:p>
        </p:txBody>
      </p:sp>
    </p:spTree>
    <p:extLst>
      <p:ext uri="{BB962C8B-B14F-4D97-AF65-F5344CB8AC3E}">
        <p14:creationId xmlns:p14="http://schemas.microsoft.com/office/powerpoint/2010/main" val="47864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biblehub.com/deuteronomy/4-2.htm"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biblehub.com/deuteronomy/12-32.htm"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biblehub.com/revelation/2-7.htm"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biblehub.com/revelation/7-14.ht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4246">
              <a:defRPr/>
            </a:pPr>
            <a:fld id="{AAC37792-3584-8F44-A228-D4CCCED21F2F}" type="slidenum">
              <a:rPr lang="en-US">
                <a:solidFill>
                  <a:prstClr val="black"/>
                </a:solidFill>
                <a:latin typeface="Calibri" panose="020F0502020204030204"/>
              </a:rPr>
              <a:pPr defTabSz="914246">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808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John or Jesus? = I testify</a:t>
            </a:r>
          </a:p>
          <a:p>
            <a:endParaRPr lang="en-US" b="0" i="1" dirty="0"/>
          </a:p>
          <a:p>
            <a:r>
              <a:rPr lang="en-US" b="0" i="0" dirty="0"/>
              <a:t>Don’t add or take away from the words of Revelation!! Could apply to the whole Bible !!</a:t>
            </a:r>
          </a:p>
          <a:p>
            <a:endParaRPr lang="en-US" b="0" i="0" dirty="0"/>
          </a:p>
          <a:p>
            <a:r>
              <a:rPr lang="en-US" b="0" i="0" dirty="0"/>
              <a:t>God will add the plagues to those who add</a:t>
            </a:r>
          </a:p>
          <a:p>
            <a:r>
              <a:rPr lang="en-US" b="0" i="0" dirty="0"/>
              <a:t>God will take away their part from the tree of life and from the holy city</a:t>
            </a:r>
          </a:p>
          <a:p>
            <a:endParaRPr lang="en-US" b="0" i="0" dirty="0"/>
          </a:p>
          <a:p>
            <a:r>
              <a:rPr lang="en-US" b="0" i="0" dirty="0"/>
              <a:t>Deuteronomy 4:2; 12:32</a:t>
            </a:r>
          </a:p>
          <a:p>
            <a:endParaRPr lang="en-US" b="0" i="0" dirty="0"/>
          </a:p>
          <a:p>
            <a:r>
              <a:rPr lang="en-US" b="1" i="0" u="none" strike="noStrike" dirty="0">
                <a:solidFill>
                  <a:srgbClr val="008AE6"/>
                </a:solidFill>
                <a:effectLst/>
                <a:latin typeface="Roboto"/>
                <a:hlinkClick r:id="rId3">
                  <a:extLst>
                    <a:ext uri="{A12FA001-AC4F-418D-AE19-62706E023703}">
                      <ahyp:hlinkClr xmlns:ahyp="http://schemas.microsoft.com/office/drawing/2018/hyperlinkcolor" val="tx"/>
                    </a:ext>
                  </a:extLst>
                </a:hlinkClick>
              </a:rPr>
              <a:t>Deuteronomy 4:2</a:t>
            </a:r>
            <a:br>
              <a:rPr lang="en-US" dirty="0"/>
            </a:br>
            <a:r>
              <a:rPr lang="en-US" b="0" i="0" dirty="0">
                <a:solidFill>
                  <a:srgbClr val="001320"/>
                </a:solidFill>
                <a:effectLst/>
                <a:latin typeface="Roboto"/>
              </a:rPr>
              <a:t>You must not add to or subtract from what I command you, so that you may keep the commandments of the LORD your God that I am giving you.</a:t>
            </a:r>
            <a:br>
              <a:rPr lang="en-US" b="0" i="0" dirty="0">
                <a:solidFill>
                  <a:srgbClr val="001320"/>
                </a:solidFill>
                <a:effectLst/>
                <a:latin typeface="Roboto"/>
              </a:rPr>
            </a:br>
            <a:br>
              <a:rPr lang="en-US" b="0" i="0" dirty="0">
                <a:solidFill>
                  <a:srgbClr val="001320"/>
                </a:solidFill>
                <a:effectLst/>
                <a:latin typeface="Roboto"/>
              </a:rPr>
            </a:br>
            <a:r>
              <a:rPr lang="en-US" b="1" i="0" u="none" strike="noStrike" dirty="0">
                <a:solidFill>
                  <a:srgbClr val="008AE6"/>
                </a:solidFill>
                <a:effectLst/>
                <a:latin typeface="Roboto"/>
                <a:hlinkClick r:id="rId4">
                  <a:extLst>
                    <a:ext uri="{A12FA001-AC4F-418D-AE19-62706E023703}">
                      <ahyp:hlinkClr xmlns:ahyp="http://schemas.microsoft.com/office/drawing/2018/hyperlinkcolor" val="tx"/>
                    </a:ext>
                  </a:extLst>
                </a:hlinkClick>
              </a:rPr>
              <a:t>Deuteronomy 12:32</a:t>
            </a:r>
            <a:br>
              <a:rPr lang="en-US" dirty="0"/>
            </a:br>
            <a:r>
              <a:rPr lang="en-US" b="0" i="0" dirty="0">
                <a:solidFill>
                  <a:srgbClr val="001320"/>
                </a:solidFill>
                <a:effectLst/>
                <a:latin typeface="Roboto"/>
              </a:rPr>
              <a:t>See that you do everything I command you; do not add to it or subtract from it.</a:t>
            </a:r>
          </a:p>
          <a:p>
            <a:endParaRPr lang="en-US" b="0" i="0" dirty="0">
              <a:solidFill>
                <a:srgbClr val="001320"/>
              </a:solidFill>
              <a:effectLst/>
              <a:latin typeface="Roboto"/>
            </a:endParaRPr>
          </a:p>
          <a:p>
            <a:r>
              <a:rPr lang="en-US" b="1" i="0" u="sng" dirty="0">
                <a:solidFill>
                  <a:srgbClr val="001320"/>
                </a:solidFill>
                <a:effectLst/>
                <a:latin typeface="Roboto"/>
              </a:rPr>
              <a:t>Galatians 1</a:t>
            </a:r>
          </a:p>
          <a:p>
            <a:r>
              <a:rPr lang="en-US" b="0" i="1" u="none" dirty="0"/>
              <a:t>6 I am amazed that you are so quickly deserting Him who called you by the grace of Christ, for a different gospel, 7 which is not just another account; but there are some who are disturbing you and want to distort the gospel of Christ. 8 But even if we, or an angel from heaven, should preach to you a gospel contrary to what we have preached to you, he is to be accursed! 9 As we have said before, even now I say again: if anyone is preaching to you a gospel contrary to what you received, he is to be accursed!</a:t>
            </a:r>
          </a:p>
        </p:txBody>
      </p:sp>
      <p:sp>
        <p:nvSpPr>
          <p:cNvPr id="4" name="Slide Number Placeholder 3"/>
          <p:cNvSpPr>
            <a:spLocks noGrp="1"/>
          </p:cNvSpPr>
          <p:nvPr>
            <p:ph type="sldNum" sz="quarter" idx="5"/>
          </p:nvPr>
        </p:nvSpPr>
        <p:spPr/>
        <p:txBody>
          <a:bodyPr/>
          <a:lstStyle/>
          <a:p>
            <a:fld id="{AAC37792-3584-8F44-A228-D4CCCED21F2F}" type="slidenum">
              <a:rPr lang="en-US" smtClean="0"/>
              <a:t>11</a:t>
            </a:fld>
            <a:endParaRPr lang="en-US"/>
          </a:p>
        </p:txBody>
      </p:sp>
    </p:spTree>
    <p:extLst>
      <p:ext uri="{BB962C8B-B14F-4D97-AF65-F5344CB8AC3E}">
        <p14:creationId xmlns:p14="http://schemas.microsoft.com/office/powerpoint/2010/main" val="3832051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sng" dirty="0"/>
              <a:t>Jesus </a:t>
            </a:r>
            <a:r>
              <a:rPr lang="en-US" b="0" i="1" dirty="0"/>
              <a:t>: Yes, I am coming quickly.  (SOON)</a:t>
            </a:r>
          </a:p>
          <a:p>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Our prayer: </a:t>
            </a:r>
            <a:r>
              <a:rPr kumimoji="0" lang="en-US" sz="1200" b="0" i="1" u="none" strike="noStrike" kern="1200" cap="none" spc="0" normalizeH="0" baseline="0" noProof="0" dirty="0">
                <a:ln>
                  <a:noFill/>
                </a:ln>
                <a:solidFill>
                  <a:prstClr val="black"/>
                </a:solidFill>
                <a:effectLst/>
                <a:uLnTx/>
                <a:uFillTx/>
                <a:latin typeface="+mn-lt"/>
                <a:ea typeface="+mn-ea"/>
                <a:cs typeface="+mn-cs"/>
              </a:rPr>
              <a:t>Aramaic:   Maranatha </a:t>
            </a:r>
            <a:r>
              <a:rPr kumimoji="0" lang="en-US" sz="1200" b="0" i="1" u="none" strike="noStrike" kern="1200" cap="none" spc="0" normalizeH="0" baseline="0" noProof="0" dirty="0">
                <a:ln>
                  <a:noFill/>
                </a:ln>
                <a:solidFill>
                  <a:prstClr val="black"/>
                </a:solidFill>
                <a:effectLst/>
                <a:uLnTx/>
                <a:uFillTx/>
                <a:latin typeface="+mn-lt"/>
                <a:ea typeface="+mn-ea"/>
                <a:cs typeface="+mn-cs"/>
                <a:sym typeface="Wingdings" panose="05000000000000000000" pitchFamily="2" charset="2"/>
              </a:rPr>
              <a:t> Come Lord Jesus</a:t>
            </a:r>
          </a:p>
          <a:p>
            <a:endParaRPr lang="en-US" b="1" i="0" u="sng" dirty="0"/>
          </a:p>
          <a:p>
            <a:r>
              <a:rPr lang="en-US" b="1" i="0" u="sng" dirty="0"/>
              <a:t>1 Corinthians 16:22 </a:t>
            </a:r>
          </a:p>
          <a:p>
            <a:r>
              <a:rPr lang="en-US" b="0" i="1" dirty="0"/>
              <a:t>21 The greeting is in my own hand—that of Paul. 22 If anyone does not love the Lord, he is to be accursed. </a:t>
            </a:r>
            <a:r>
              <a:rPr lang="en-US" b="1" i="1" u="sng" dirty="0"/>
              <a:t>Maranatha!</a:t>
            </a:r>
            <a:r>
              <a:rPr lang="en-US" b="0" i="1" dirty="0"/>
              <a:t> 23 The grace of the Lord Jesus be with you. 24 My love be with you all in Christ Jesus. Amen.</a:t>
            </a:r>
          </a:p>
          <a:p>
            <a:endParaRPr lang="en-US" b="0" i="1" dirty="0"/>
          </a:p>
          <a:p>
            <a:endParaRPr lang="en-US" b="0" i="1" dirty="0">
              <a:sym typeface="Wingdings" panose="05000000000000000000" pitchFamily="2" charset="2"/>
            </a:endParaRPr>
          </a:p>
          <a:p>
            <a:r>
              <a:rPr lang="en-US" b="0" i="1" dirty="0">
                <a:sym typeface="Wingdings" panose="05000000000000000000" pitchFamily="2" charset="2"/>
              </a:rPr>
              <a:t>NEWPORT: </a:t>
            </a:r>
            <a:r>
              <a:rPr lang="en-US" b="0" i="0" dirty="0">
                <a:sym typeface="Wingdings" panose="05000000000000000000" pitchFamily="2" charset="2"/>
              </a:rPr>
              <a:t>we live with two great prayers on our lips:</a:t>
            </a:r>
          </a:p>
          <a:p>
            <a:pPr marL="171450" indent="-171450">
              <a:buFont typeface="Arial" panose="020B0604020202020204" pitchFamily="34" charset="0"/>
              <a:buChar char="•"/>
            </a:pPr>
            <a:r>
              <a:rPr lang="en-US" b="0" i="0" dirty="0">
                <a:sym typeface="Wingdings" panose="05000000000000000000" pitchFamily="2" charset="2"/>
              </a:rPr>
              <a:t>Thy Kingdom come, Thy will be done on earth as it is in heaven</a:t>
            </a:r>
          </a:p>
          <a:p>
            <a:pPr marL="171450" indent="-171450">
              <a:buFont typeface="Arial" panose="020B0604020202020204" pitchFamily="34" charset="0"/>
              <a:buChar char="•"/>
            </a:pPr>
            <a:r>
              <a:rPr lang="en-US" b="0" i="0" dirty="0">
                <a:sym typeface="Wingdings" panose="05000000000000000000" pitchFamily="2" charset="2"/>
              </a:rPr>
              <a:t>Amen. Come Lord Jesus.</a:t>
            </a:r>
          </a:p>
          <a:p>
            <a:pPr marL="171450" indent="-171450">
              <a:buFont typeface="Arial" panose="020B0604020202020204" pitchFamily="34" charset="0"/>
              <a:buChar char="•"/>
            </a:pPr>
            <a:endParaRPr lang="en-US" b="0" i="1" dirty="0">
              <a:sym typeface="Wingdings" panose="05000000000000000000" pitchFamily="2" charset="2"/>
            </a:endParaRPr>
          </a:p>
          <a:p>
            <a:pPr marL="0" indent="0">
              <a:buFont typeface="Arial" panose="020B0604020202020204" pitchFamily="34" charset="0"/>
              <a:buNone/>
            </a:pPr>
            <a:r>
              <a:rPr lang="en-US" b="0" i="1" dirty="0">
                <a:sym typeface="Wingdings" panose="05000000000000000000" pitchFamily="2" charset="2"/>
              </a:rPr>
              <a:t>A prayer for today and a prayer for tomorrow!</a:t>
            </a:r>
            <a:endParaRPr lang="en-US" b="0" i="0" dirty="0">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AAC37792-3584-8F44-A228-D4CCCED21F2F}" type="slidenum">
              <a:rPr lang="en-US" smtClean="0"/>
              <a:t>12</a:t>
            </a:fld>
            <a:endParaRPr lang="en-US"/>
          </a:p>
        </p:txBody>
      </p:sp>
    </p:spTree>
    <p:extLst>
      <p:ext uri="{BB962C8B-B14F-4D97-AF65-F5344CB8AC3E}">
        <p14:creationId xmlns:p14="http://schemas.microsoft.com/office/powerpoint/2010/main" val="2762504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sng" dirty="0"/>
              <a:t>Jesus </a:t>
            </a:r>
            <a:r>
              <a:rPr lang="en-US" b="0" i="1" dirty="0"/>
              <a:t>: Yes, I am coming quickly.  (SOON)</a:t>
            </a:r>
          </a:p>
          <a:p>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Our prayer: </a:t>
            </a:r>
            <a:r>
              <a:rPr kumimoji="0" lang="en-US" sz="1200" b="0" i="1" u="none" strike="noStrike" kern="1200" cap="none" spc="0" normalizeH="0" baseline="0" noProof="0" dirty="0">
                <a:ln>
                  <a:noFill/>
                </a:ln>
                <a:solidFill>
                  <a:prstClr val="black"/>
                </a:solidFill>
                <a:effectLst/>
                <a:uLnTx/>
                <a:uFillTx/>
                <a:latin typeface="+mn-lt"/>
                <a:ea typeface="+mn-ea"/>
                <a:cs typeface="+mn-cs"/>
              </a:rPr>
              <a:t>Aramaic:   Maranatha </a:t>
            </a:r>
            <a:r>
              <a:rPr kumimoji="0" lang="en-US" sz="1200" b="0" i="1" u="none" strike="noStrike" kern="1200" cap="none" spc="0" normalizeH="0" baseline="0" noProof="0" dirty="0">
                <a:ln>
                  <a:noFill/>
                </a:ln>
                <a:solidFill>
                  <a:prstClr val="black"/>
                </a:solidFill>
                <a:effectLst/>
                <a:uLnTx/>
                <a:uFillTx/>
                <a:latin typeface="+mn-lt"/>
                <a:ea typeface="+mn-ea"/>
                <a:cs typeface="+mn-cs"/>
                <a:sym typeface="Wingdings" panose="05000000000000000000" pitchFamily="2" charset="2"/>
              </a:rPr>
              <a:t> Come Lord Jesus</a:t>
            </a:r>
          </a:p>
          <a:p>
            <a:endParaRPr lang="en-US" b="1" i="0" u="sng" dirty="0"/>
          </a:p>
          <a:p>
            <a:r>
              <a:rPr lang="en-US" b="1" i="0" u="sng" dirty="0"/>
              <a:t>1 Corinthians 16:22 </a:t>
            </a:r>
          </a:p>
          <a:p>
            <a:r>
              <a:rPr lang="en-US" b="0" i="1" dirty="0"/>
              <a:t>21 The greeting is in my own hand—that of Paul. 22 If anyone does not love the Lord, he is to be accursed. </a:t>
            </a:r>
            <a:r>
              <a:rPr lang="en-US" b="1" i="1" u="sng" dirty="0"/>
              <a:t>Maranatha!</a:t>
            </a:r>
            <a:r>
              <a:rPr lang="en-US" b="0" i="1" dirty="0"/>
              <a:t> 23 The grace of the Lord Jesus be with you. 24 My love be with you all in Christ Jesus. Amen.</a:t>
            </a:r>
          </a:p>
          <a:p>
            <a:endParaRPr lang="en-US" b="0" i="1" dirty="0"/>
          </a:p>
          <a:p>
            <a:endParaRPr lang="en-US" b="0" i="1" dirty="0">
              <a:sym typeface="Wingdings" panose="05000000000000000000" pitchFamily="2" charset="2"/>
            </a:endParaRPr>
          </a:p>
          <a:p>
            <a:r>
              <a:rPr lang="en-US" b="0" i="1" dirty="0">
                <a:sym typeface="Wingdings" panose="05000000000000000000" pitchFamily="2" charset="2"/>
              </a:rPr>
              <a:t>NEWPORT: </a:t>
            </a:r>
            <a:r>
              <a:rPr lang="en-US" b="0" i="0" dirty="0">
                <a:sym typeface="Wingdings" panose="05000000000000000000" pitchFamily="2" charset="2"/>
              </a:rPr>
              <a:t>we live with two great prayers on our lips:</a:t>
            </a:r>
          </a:p>
          <a:p>
            <a:pPr marL="171450" indent="-171450">
              <a:buFont typeface="Arial" panose="020B0604020202020204" pitchFamily="34" charset="0"/>
              <a:buChar char="•"/>
            </a:pPr>
            <a:r>
              <a:rPr lang="en-US" b="0" i="0" dirty="0">
                <a:sym typeface="Wingdings" panose="05000000000000000000" pitchFamily="2" charset="2"/>
              </a:rPr>
              <a:t>Thy Kingdom come, Thy will be done on earth as it is in heaven</a:t>
            </a:r>
          </a:p>
          <a:p>
            <a:pPr marL="171450" indent="-171450">
              <a:buFont typeface="Arial" panose="020B0604020202020204" pitchFamily="34" charset="0"/>
              <a:buChar char="•"/>
            </a:pPr>
            <a:r>
              <a:rPr lang="en-US" b="0" i="0" dirty="0">
                <a:sym typeface="Wingdings" panose="05000000000000000000" pitchFamily="2" charset="2"/>
              </a:rPr>
              <a:t>Amen. Come Lord Jesus.</a:t>
            </a:r>
          </a:p>
          <a:p>
            <a:pPr marL="171450" indent="-171450">
              <a:buFont typeface="Arial" panose="020B0604020202020204" pitchFamily="34" charset="0"/>
              <a:buChar char="•"/>
            </a:pPr>
            <a:endParaRPr lang="en-US" b="0" i="1" dirty="0">
              <a:sym typeface="Wingdings" panose="05000000000000000000" pitchFamily="2" charset="2"/>
            </a:endParaRPr>
          </a:p>
          <a:p>
            <a:pPr marL="0" indent="0">
              <a:buFont typeface="Arial" panose="020B0604020202020204" pitchFamily="34" charset="0"/>
              <a:buNone/>
            </a:pPr>
            <a:r>
              <a:rPr lang="en-US" b="0" i="1" dirty="0">
                <a:sym typeface="Wingdings" panose="05000000000000000000" pitchFamily="2" charset="2"/>
              </a:rPr>
              <a:t>A prayer for today and a prayer for tomorrow!</a:t>
            </a:r>
            <a:endParaRPr lang="en-US" b="0" i="0" dirty="0">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AAC37792-3584-8F44-A228-D4CCCED21F2F}" type="slidenum">
              <a:rPr lang="en-US" smtClean="0"/>
              <a:t>13</a:t>
            </a:fld>
            <a:endParaRPr lang="en-US"/>
          </a:p>
        </p:txBody>
      </p:sp>
    </p:spTree>
    <p:extLst>
      <p:ext uri="{BB962C8B-B14F-4D97-AF65-F5344CB8AC3E}">
        <p14:creationId xmlns:p14="http://schemas.microsoft.com/office/powerpoint/2010/main" val="4127513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9588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4246">
              <a:defRPr/>
            </a:pPr>
            <a:fld id="{AAC37792-3584-8F44-A228-D4CCCED21F2F}" type="slidenum">
              <a:rPr lang="en-US">
                <a:solidFill>
                  <a:prstClr val="black"/>
                </a:solidFill>
                <a:latin typeface="Calibri" panose="020F0502020204030204"/>
              </a:rPr>
              <a:pPr defTabSz="914246">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3849778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2</a:t>
            </a:fld>
            <a:endParaRPr lang="en-US"/>
          </a:p>
        </p:txBody>
      </p:sp>
    </p:spTree>
    <p:extLst>
      <p:ext uri="{BB962C8B-B14F-4D97-AF65-F5344CB8AC3E}">
        <p14:creationId xmlns:p14="http://schemas.microsoft.com/office/powerpoint/2010/main" val="1263717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3</a:t>
            </a:fld>
            <a:endParaRPr lang="en-US" dirty="0"/>
          </a:p>
        </p:txBody>
      </p:sp>
    </p:spTree>
    <p:extLst>
      <p:ext uri="{BB962C8B-B14F-4D97-AF65-F5344CB8AC3E}">
        <p14:creationId xmlns:p14="http://schemas.microsoft.com/office/powerpoint/2010/main" val="2439713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8099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686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Prayers:</a:t>
            </a:r>
          </a:p>
          <a:p>
            <a:r>
              <a:rPr lang="en-US" dirty="0"/>
              <a:t>Pray for church and our mission to share the Gospel... Vision for post Covid-19 ministry</a:t>
            </a:r>
          </a:p>
          <a:p>
            <a:endParaRPr lang="en-US" dirty="0"/>
          </a:p>
          <a:p>
            <a:r>
              <a:rPr lang="en-US" dirty="0"/>
              <a:t>Coronavirus illnesses: Jamie, </a:t>
            </a:r>
            <a:r>
              <a:rPr lang="en-US" dirty="0" err="1"/>
              <a:t>Saucedas</a:t>
            </a:r>
            <a:r>
              <a:rPr lang="en-US" dirty="0"/>
              <a:t> (especially </a:t>
            </a:r>
            <a:r>
              <a:rPr lang="en-US" dirty="0" err="1"/>
              <a:t>Beto</a:t>
            </a:r>
            <a:r>
              <a:rPr lang="en-US" dirty="0"/>
              <a:t>), Tommy Stapleton’s mom, Julie’s friend etc.</a:t>
            </a:r>
          </a:p>
          <a:p>
            <a:r>
              <a:rPr lang="en-US" dirty="0"/>
              <a:t>PRAISE: Lamar and Mary’s daughter Kathy and family doing well</a:t>
            </a:r>
          </a:p>
          <a:p>
            <a:endParaRPr lang="en-US" dirty="0"/>
          </a:p>
          <a:p>
            <a:r>
              <a:rPr lang="en-US" dirty="0"/>
              <a:t>Charles McAnally’s uncle passed away from sudden heart attack</a:t>
            </a:r>
          </a:p>
          <a:p>
            <a:r>
              <a:rPr lang="en-US" dirty="0"/>
              <a:t>Cindy Smith: slow healing of leg.... What to do about neck</a:t>
            </a:r>
          </a:p>
          <a:p>
            <a:r>
              <a:rPr lang="en-US" dirty="0"/>
              <a:t>Lindsey health issues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701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Revelation 22:1-5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1 And he showed me a river of the water of life, clear as crystal, coming from the throne of God and of the Lamb, </a:t>
            </a:r>
            <a:r>
              <a:rPr kumimoji="0" lang="en-US" sz="1200" b="1" i="1" u="none" strike="noStrike" kern="1200" cap="none" spc="0" normalizeH="0" baseline="30000" noProof="0" dirty="0">
                <a:ln>
                  <a:noFill/>
                </a:ln>
                <a:solidFill>
                  <a:prstClr val="black"/>
                </a:solidFill>
                <a:effectLst/>
                <a:uLnTx/>
                <a:uFillTx/>
                <a:latin typeface="+mn-lt"/>
                <a:ea typeface="+mn-ea"/>
                <a:cs typeface="+mn-cs"/>
              </a:rPr>
              <a:t>2 </a:t>
            </a:r>
            <a:r>
              <a:rPr kumimoji="0" lang="en-US" sz="1200" b="0" i="1" u="none" strike="noStrike" kern="1200" cap="none" spc="0" normalizeH="0" baseline="0" noProof="0" dirty="0">
                <a:ln>
                  <a:noFill/>
                </a:ln>
                <a:solidFill>
                  <a:prstClr val="black"/>
                </a:solidFill>
                <a:effectLst/>
                <a:uLnTx/>
                <a:uFillTx/>
                <a:latin typeface="+mn-lt"/>
                <a:ea typeface="+mn-ea"/>
                <a:cs typeface="+mn-cs"/>
              </a:rPr>
              <a:t>in the middle of its street. On either side of the river was the tree of life, bearing twelve kinds of fruit, yielding its fruit every month; and the leaves of the tree were for the healing of the nations.</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3 There will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no longer be any curse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and the throne of God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and of the Lamb</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will be in it, and His bond-servants will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serve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Him; 4 they will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see His face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and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His name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will be on their foreheads. 5 And there will no longer be any night; and they will not have need of the light of a lamp nor the light of the sun, because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the Lord God will illuminate them</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and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they will reign</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forever and ever.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Water of life = </a:t>
            </a:r>
            <a:r>
              <a:rPr kumimoji="0" lang="en-US" sz="1200" b="0" i="0" u="none" strike="noStrike" kern="1200" cap="none" spc="0" normalizeH="0" baseline="0" noProof="0" dirty="0">
                <a:ln>
                  <a:noFill/>
                </a:ln>
                <a:solidFill>
                  <a:prstClr val="black"/>
                </a:solidFill>
                <a:effectLst/>
                <a:uLnTx/>
                <a:uFillTx/>
                <a:latin typeface="+mn-lt"/>
                <a:ea typeface="+mn-ea"/>
                <a:cs typeface="+mn-cs"/>
              </a:rPr>
              <a:t>refreshment, sustenance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12 Fruit trees of life = </a:t>
            </a:r>
            <a:r>
              <a:rPr kumimoji="0" lang="en-US" sz="1200" b="0" i="0" u="none" strike="noStrike" kern="1200" cap="none" spc="0" normalizeH="0" baseline="0" noProof="0" dirty="0">
                <a:ln>
                  <a:noFill/>
                </a:ln>
                <a:solidFill>
                  <a:prstClr val="black"/>
                </a:solidFill>
                <a:effectLst/>
                <a:uLnTx/>
                <a:uFillTx/>
                <a:latin typeface="+mn-lt"/>
                <a:ea typeface="+mn-ea"/>
                <a:cs typeface="+mn-cs"/>
              </a:rPr>
              <a:t>nourishment, sustenance, satisfaction (filling), enjoyment (taste)</a:t>
            </a:r>
            <a:endParaRPr kumimoji="0" lang="en-US" sz="1200" b="0" i="1"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Healing Leaves = </a:t>
            </a:r>
            <a:r>
              <a:rPr kumimoji="0" lang="en-US" sz="1200" b="0" i="0" u="none" strike="noStrike" kern="1200" cap="none" spc="0" normalizeH="0" baseline="0" noProof="0" dirty="0">
                <a:ln>
                  <a:noFill/>
                </a:ln>
                <a:solidFill>
                  <a:prstClr val="black"/>
                </a:solidFill>
                <a:effectLst/>
                <a:uLnTx/>
                <a:uFillTx/>
                <a:latin typeface="+mn-lt"/>
                <a:ea typeface="+mn-ea"/>
                <a:cs typeface="+mn-cs"/>
              </a:rPr>
              <a:t>health, welfare, healing, strength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1" u="none" strike="noStrike" kern="1200" cap="none" spc="0" normalizeH="0" baseline="0" noProof="0" dirty="0">
                <a:ln>
                  <a:noFill/>
                </a:ln>
                <a:solidFill>
                  <a:prstClr val="black"/>
                </a:solidFill>
                <a:effectLst/>
                <a:uLnTx/>
                <a:uFillTx/>
                <a:latin typeface="+mn-lt"/>
                <a:ea typeface="+mn-ea"/>
                <a:cs typeface="+mn-cs"/>
              </a:rPr>
              <a:t>Newport (324) </a:t>
            </a:r>
            <a:r>
              <a:rPr kumimoji="0" lang="en-US" sz="1200" b="0" i="0" u="none" strike="noStrike" kern="1200" cap="none" spc="0" normalizeH="0" baseline="0" noProof="0" dirty="0">
                <a:ln>
                  <a:noFill/>
                </a:ln>
                <a:solidFill>
                  <a:prstClr val="black"/>
                </a:solidFill>
                <a:effectLst/>
                <a:uLnTx/>
                <a:uFillTx/>
                <a:latin typeface="+mn-lt"/>
                <a:ea typeface="+mn-ea"/>
                <a:cs typeface="+mn-cs"/>
              </a:rPr>
              <a:t>The eternal life God gives the redeemed community will be perpetually available, will sustain, and will cure every former sin.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1" u="none" strike="noStrike" kern="1200" cap="none" spc="0" normalizeH="0" baseline="0" noProof="0" dirty="0">
                <a:ln>
                  <a:noFill/>
                </a:ln>
                <a:solidFill>
                  <a:prstClr val="black"/>
                </a:solidFill>
                <a:effectLst/>
                <a:uLnTx/>
                <a:uFillTx/>
                <a:latin typeface="+mn-lt"/>
                <a:ea typeface="+mn-ea"/>
                <a:cs typeface="+mn-cs"/>
              </a:rPr>
              <a:t>(325)</a:t>
            </a:r>
          </a:p>
          <a:p>
            <a:endParaRPr lang="en-US" b="1"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6861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Blessed</a:t>
            </a:r>
            <a:r>
              <a:rPr lang="en-US" b="1" i="1" u="none" dirty="0"/>
              <a:t> </a:t>
            </a:r>
            <a:r>
              <a:rPr lang="en-US" b="1" i="1" u="none" dirty="0">
                <a:sym typeface="Wingdings" panose="05000000000000000000" pitchFamily="2" charset="2"/>
              </a:rPr>
              <a:t> seventh and last beatitude</a:t>
            </a:r>
            <a:endParaRPr lang="en-US" b="1" i="1" u="sng" dirty="0"/>
          </a:p>
          <a:p>
            <a:endParaRPr lang="en-US" b="0" i="1" dirty="0"/>
          </a:p>
          <a:p>
            <a:r>
              <a:rPr lang="en-US" b="0" i="1" dirty="0"/>
              <a:t>V 14 How do we </a:t>
            </a:r>
            <a:r>
              <a:rPr lang="en-US" b="1" i="1" dirty="0"/>
              <a:t>wash our robes?</a:t>
            </a:r>
            <a:r>
              <a:rPr lang="en-US" b="0" i="1" dirty="0"/>
              <a:t> </a:t>
            </a:r>
            <a:r>
              <a:rPr lang="en-US" b="0" i="0" dirty="0"/>
              <a:t> Newport (330) salvation involves obedience and discipleship</a:t>
            </a:r>
          </a:p>
          <a:p>
            <a:pPr marL="0" indent="0">
              <a:buFont typeface="Arial" panose="020B0604020202020204" pitchFamily="34" charset="0"/>
              <a:buNone/>
            </a:pPr>
            <a:endParaRPr lang="en-US" b="0" i="0" dirty="0"/>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1" i="0" u="none" strike="noStrike" kern="1200" cap="none" spc="0" normalizeH="0" baseline="0" noProof="0" dirty="0">
                <a:ln>
                  <a:noFill/>
                </a:ln>
                <a:solidFill>
                  <a:srgbClr val="008AE6"/>
                </a:solidFill>
                <a:effectLst/>
                <a:uLnTx/>
                <a:uFillTx/>
                <a:latin typeface="Roboto"/>
                <a:ea typeface="+mn-ea"/>
                <a:cs typeface="+mn-cs"/>
                <a:hlinkClick r:id="rId3">
                  <a:extLst>
                    <a:ext uri="{A12FA001-AC4F-418D-AE19-62706E023703}">
                      <ahyp:hlinkClr xmlns:ahyp="http://schemas.microsoft.com/office/drawing/2018/hyperlinkcolor" val="tx"/>
                    </a:ext>
                  </a:extLst>
                </a:hlinkClick>
              </a:rPr>
              <a:t>Revelation 2:7</a:t>
            </a:r>
            <a:b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br>
            <a:r>
              <a:rPr kumimoji="0" lang="en-US" sz="3200" b="0" i="0" u="none" strike="noStrike" kern="1200" cap="none" spc="0" normalizeH="0" baseline="0" noProof="0" dirty="0">
                <a:ln>
                  <a:noFill/>
                </a:ln>
                <a:solidFill>
                  <a:srgbClr val="001320"/>
                </a:solidFill>
                <a:effectLst/>
                <a:uLnTx/>
                <a:uFillTx/>
                <a:latin typeface="Roboto"/>
                <a:ea typeface="+mn-ea"/>
                <a:cs typeface="+mn-cs"/>
              </a:rPr>
              <a:t>He who has an ear, let him hear what the Spirit says to the churches. To the one who overcomes, I will grant the right to eat from the tree of life in the Paradise of God.</a:t>
            </a:r>
            <a:br>
              <a:rPr kumimoji="0" lang="en-US" sz="3200" b="0" i="0" u="none" strike="noStrike" kern="1200" cap="none" spc="0" normalizeH="0" baseline="0" noProof="0" dirty="0">
                <a:ln>
                  <a:noFill/>
                </a:ln>
                <a:solidFill>
                  <a:srgbClr val="001320"/>
                </a:solidFill>
                <a:effectLst/>
                <a:uLnTx/>
                <a:uFillTx/>
                <a:latin typeface="Roboto"/>
                <a:ea typeface="+mn-ea"/>
                <a:cs typeface="+mn-cs"/>
              </a:rPr>
            </a:br>
            <a:r>
              <a:rPr kumimoji="0" lang="en-US" sz="3200" b="1" i="0" u="none" strike="noStrike" kern="1200" cap="none" spc="0" normalizeH="0" baseline="0" noProof="0" dirty="0">
                <a:ln>
                  <a:noFill/>
                </a:ln>
                <a:solidFill>
                  <a:srgbClr val="008AE6"/>
                </a:solidFill>
                <a:effectLst/>
                <a:uLnTx/>
                <a:uFillTx/>
                <a:latin typeface="Roboto"/>
                <a:ea typeface="+mn-ea"/>
                <a:cs typeface="+mn-cs"/>
                <a:hlinkClick r:id="rId4">
                  <a:extLst>
                    <a:ext uri="{A12FA001-AC4F-418D-AE19-62706E023703}">
                      <ahyp:hlinkClr xmlns:ahyp="http://schemas.microsoft.com/office/drawing/2018/hyperlinkcolor" val="tx"/>
                    </a:ext>
                  </a:extLst>
                </a:hlinkClick>
              </a:rPr>
              <a:t>Revelation 7:14</a:t>
            </a:r>
            <a:b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br>
            <a:r>
              <a:rPr kumimoji="0" lang="en-US" sz="3200" b="0" i="0" u="none" strike="noStrike" kern="1200" cap="none" spc="0" normalizeH="0" baseline="0" noProof="0" dirty="0">
                <a:ln>
                  <a:noFill/>
                </a:ln>
                <a:solidFill>
                  <a:srgbClr val="001320"/>
                </a:solidFill>
                <a:effectLst/>
                <a:uLnTx/>
                <a:uFillTx/>
                <a:latin typeface="Roboto"/>
                <a:ea typeface="+mn-ea"/>
                <a:cs typeface="+mn-cs"/>
              </a:rPr>
              <a:t>"Sir," I answered, "you know." So he replied, "These are the ones who have come out of the great tribulation; they have washed their robes and made them white in the blood of the Lamb.</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3200" b="0" i="0" u="none" strike="noStrike" kern="1200" cap="none" spc="0" normalizeH="0" baseline="0" noProof="0" dirty="0">
              <a:ln>
                <a:noFill/>
              </a:ln>
              <a:solidFill>
                <a:srgbClr val="001320"/>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Have the </a:t>
            </a:r>
            <a:r>
              <a:rPr kumimoji="0" lang="en-US" sz="1200" b="1" i="1" u="sng" strike="noStrike" kern="1200" cap="none" spc="0" normalizeH="0" baseline="0" noProof="0" dirty="0">
                <a:ln>
                  <a:noFill/>
                </a:ln>
                <a:solidFill>
                  <a:prstClr val="black"/>
                </a:solidFill>
                <a:effectLst/>
                <a:uLnTx/>
                <a:uFillTx/>
                <a:latin typeface="+mn-lt"/>
                <a:ea typeface="+mn-ea"/>
                <a:cs typeface="+mn-cs"/>
              </a:rPr>
              <a:t>right</a:t>
            </a:r>
            <a:r>
              <a:rPr kumimoji="0" lang="en-US" sz="1200" b="1" i="1" u="none" strike="noStrike" kern="1200" cap="none" spc="0" normalizeH="0" baseline="0" noProof="0" dirty="0">
                <a:ln>
                  <a:noFill/>
                </a:ln>
                <a:solidFill>
                  <a:prstClr val="black"/>
                </a:solidFill>
                <a:effectLst/>
                <a:uLnTx/>
                <a:uFillTx/>
                <a:latin typeface="+mn-lt"/>
                <a:ea typeface="+mn-ea"/>
                <a:cs typeface="+mn-cs"/>
              </a:rPr>
              <a:t> to the tree of life = </a:t>
            </a:r>
            <a:r>
              <a:rPr kumimoji="0" lang="en-US" sz="1200" b="0" i="0" u="none" strike="noStrike" kern="1200" cap="none" spc="0" normalizeH="0" baseline="0" noProof="0" dirty="0">
                <a:ln>
                  <a:noFill/>
                </a:ln>
                <a:solidFill>
                  <a:prstClr val="black"/>
                </a:solidFill>
                <a:effectLst/>
                <a:uLnTx/>
                <a:uFillTx/>
                <a:latin typeface="+mn-lt"/>
                <a:ea typeface="+mn-ea"/>
                <a:cs typeface="+mn-cs"/>
              </a:rPr>
              <a:t>can get past the angels and the flaming sword? </a:t>
            </a:r>
            <a:endParaRPr kumimoji="0" lang="en-US" sz="1200" b="1" i="0" u="sng"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John </a:t>
            </a:r>
            <a:r>
              <a:rPr kumimoji="0" lang="en-US" sz="1200" b="1" i="0" u="none" strike="noStrike" kern="1200" cap="none" spc="0" normalizeH="0" baseline="0" noProof="0" dirty="0">
                <a:ln>
                  <a:noFill/>
                </a:ln>
                <a:solidFill>
                  <a:prstClr val="black"/>
                </a:solidFill>
                <a:effectLst/>
                <a:uLnTx/>
                <a:uFillTx/>
                <a:latin typeface="+mn-lt"/>
                <a:ea typeface="+mn-ea"/>
                <a:cs typeface="+mn-cs"/>
              </a:rPr>
              <a:t>14:6  </a:t>
            </a:r>
            <a:r>
              <a:rPr kumimoji="0" lang="en-US" sz="1200" b="0" i="1" u="none" strike="noStrike" kern="1200" cap="none" spc="0" normalizeH="0" baseline="0" noProof="0" dirty="0">
                <a:ln>
                  <a:noFill/>
                </a:ln>
                <a:solidFill>
                  <a:prstClr val="black"/>
                </a:solidFill>
                <a:effectLst/>
                <a:uLnTx/>
                <a:uFillTx/>
                <a:latin typeface="+mn-lt"/>
                <a:ea typeface="+mn-ea"/>
                <a:cs typeface="+mn-cs"/>
              </a:rPr>
              <a:t>Jesus saith unto him, I am the way, the truth, and the life: no man cometh unto the Father, but by me.</a:t>
            </a:r>
            <a:endParaRPr kumimoji="0" lang="en-US" sz="1200" b="1" i="0" u="sng"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Gen </a:t>
            </a:r>
            <a:r>
              <a:rPr kumimoji="0" lang="en-US" sz="1200" b="1" i="0" u="none" strike="noStrike" kern="1200" cap="none" spc="0" normalizeH="0" baseline="0" noProof="0" dirty="0">
                <a:ln>
                  <a:noFill/>
                </a:ln>
                <a:solidFill>
                  <a:prstClr val="black"/>
                </a:solidFill>
                <a:effectLst/>
                <a:uLnTx/>
                <a:uFillTx/>
                <a:latin typeface="+mn-lt"/>
                <a:ea typeface="+mn-ea"/>
                <a:cs typeface="+mn-cs"/>
              </a:rPr>
              <a:t>3:22-24   </a:t>
            </a:r>
            <a:r>
              <a:rPr kumimoji="0" lang="en-US" sz="1200" b="0" i="1" u="none" strike="noStrike" kern="1200" cap="none" spc="0" normalizeH="0" baseline="0" noProof="0" dirty="0">
                <a:ln>
                  <a:noFill/>
                </a:ln>
                <a:solidFill>
                  <a:prstClr val="black"/>
                </a:solidFill>
                <a:effectLst/>
                <a:uLnTx/>
                <a:uFillTx/>
                <a:latin typeface="+mn-lt"/>
                <a:ea typeface="+mn-ea"/>
                <a:cs typeface="+mn-cs"/>
              </a:rPr>
              <a:t>22 Then the Lord God said, “Behold, the man has become like one of Us, knowing good and evil; and now, he might reach out with his hand, and take fruit also from the tree of life, and eat, and live forever”— 23 therefore the Lord God sent him out of the Garden of Eden, to cultivate the ground from which he was taken. 24 So He drove the man out; and at the east of the Garden of Eden He stationed the cherubim and the flaming sword which turned every direction to guard the way to the tree of life.</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12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Jesus’ statement of authentication.  Testimony.  Assurance of validity.</a:t>
            </a:r>
          </a:p>
          <a:p>
            <a:endParaRPr lang="en-US" b="0" i="0" dirty="0"/>
          </a:p>
          <a:p>
            <a:pPr marL="171450" indent="-171450">
              <a:buFont typeface="Arial" panose="020B0604020202020204" pitchFamily="34" charset="0"/>
              <a:buChar char="•"/>
            </a:pPr>
            <a:r>
              <a:rPr lang="en-US" b="0" i="0" dirty="0"/>
              <a:t>Root and descendant of David </a:t>
            </a:r>
            <a:r>
              <a:rPr lang="en-US" b="0" i="0" dirty="0">
                <a:sym typeface="Wingdings" panose="05000000000000000000" pitchFamily="2" charset="2"/>
              </a:rPr>
              <a:t> messiah! Branch and seed of David... Eternal kingdom... </a:t>
            </a:r>
          </a:p>
          <a:p>
            <a:pPr marL="171450" indent="-171450">
              <a:buFont typeface="Arial" panose="020B0604020202020204" pitchFamily="34" charset="0"/>
              <a:buChar char="•"/>
            </a:pPr>
            <a:r>
              <a:rPr lang="en-US" b="0" i="0" dirty="0">
                <a:sym typeface="Wingdings" panose="05000000000000000000" pitchFamily="2" charset="2"/>
              </a:rPr>
              <a:t>Bright morning star  He is the bright star which leads up the dawn of everlasting day (Malachi 4:2; 2Peter 1:19).</a:t>
            </a:r>
          </a:p>
          <a:p>
            <a:pPr marL="171450" indent="-171450">
              <a:buFont typeface="Arial" panose="020B0604020202020204" pitchFamily="34" charset="0"/>
              <a:buChar char="•"/>
            </a:pPr>
            <a:endParaRPr lang="en-US" b="0" i="0" dirty="0">
              <a:sym typeface="Wingdings" panose="05000000000000000000" pitchFamily="2" charset="2"/>
            </a:endParaRPr>
          </a:p>
          <a:p>
            <a:pPr marL="0" indent="0">
              <a:buFont typeface="Arial" panose="020B0604020202020204" pitchFamily="34" charset="0"/>
              <a:buNone/>
            </a:pPr>
            <a:r>
              <a:rPr lang="en-US" b="0" i="0" dirty="0">
                <a:sym typeface="Wingdings" panose="05000000000000000000" pitchFamily="2" charset="2"/>
              </a:rPr>
              <a:t>Spirit and Bride (church) say: “Come.”  Evangelistic sermon!!! </a:t>
            </a:r>
          </a:p>
          <a:p>
            <a:pPr marL="0" indent="0">
              <a:buFont typeface="Arial" panose="020B0604020202020204" pitchFamily="34" charset="0"/>
              <a:buNone/>
            </a:pPr>
            <a:r>
              <a:rPr lang="en-US" b="0" i="0" dirty="0">
                <a:sym typeface="Wingdings" panose="05000000000000000000" pitchFamily="2" charset="2"/>
              </a:rPr>
              <a:t>The one who hears = believes the Gospel and is converted  then joins in sharing the Good News:  “Come to Jesus”</a:t>
            </a:r>
          </a:p>
          <a:p>
            <a:pPr marL="0" indent="0">
              <a:buFont typeface="Arial" panose="020B0604020202020204" pitchFamily="34" charset="0"/>
              <a:buNone/>
            </a:pPr>
            <a:r>
              <a:rPr lang="en-US" b="0" i="0" dirty="0">
                <a:sym typeface="Wingdings" panose="05000000000000000000" pitchFamily="2" charset="2"/>
              </a:rPr>
              <a:t>The one who is thirsty = Isaiah 55:1 </a:t>
            </a:r>
            <a:r>
              <a:rPr lang="en-US" b="0" i="1" dirty="0">
                <a:sym typeface="Wingdings" panose="05000000000000000000" pitchFamily="2" charset="2"/>
              </a:rPr>
              <a:t>"Come, all you who are thirsty, come to the waters; and you without money, come, buy, and eat! Come, buy wine and milk without money and without cost</a:t>
            </a:r>
            <a:r>
              <a:rPr lang="en-US" b="0" i="0" dirty="0">
                <a:sym typeface="Wingdings" panose="05000000000000000000" pitchFamily="2" charset="2"/>
              </a:rPr>
              <a:t>!</a:t>
            </a:r>
          </a:p>
          <a:p>
            <a:pPr marL="0" indent="0">
              <a:buFont typeface="Arial" panose="020B0604020202020204" pitchFamily="34" charset="0"/>
              <a:buNone/>
            </a:pPr>
            <a:r>
              <a:rPr lang="en-US" b="0" i="0" dirty="0">
                <a:sym typeface="Wingdings" panose="05000000000000000000" pitchFamily="2" charset="2"/>
              </a:rPr>
              <a:t>The one who desires = </a:t>
            </a:r>
          </a:p>
          <a:p>
            <a:pPr marL="0" indent="0">
              <a:buFont typeface="Arial" panose="020B0604020202020204" pitchFamily="34" charset="0"/>
              <a:buNone/>
            </a:pPr>
            <a:endParaRPr lang="en-US" b="0" i="0" dirty="0">
              <a:sym typeface="Wingdings" panose="05000000000000000000" pitchFamily="2" charset="2"/>
            </a:endParaRPr>
          </a:p>
          <a:p>
            <a:pPr marL="0" indent="0">
              <a:buFont typeface="Arial" panose="020B0604020202020204" pitchFamily="34" charset="0"/>
              <a:buNone/>
            </a:pPr>
            <a:r>
              <a:rPr lang="en-US" b="1" i="1" dirty="0">
                <a:sym typeface="Wingdings" panose="05000000000000000000" pitchFamily="2" charset="2"/>
              </a:rPr>
              <a:t>Take the water of life without cost = </a:t>
            </a:r>
            <a:r>
              <a:rPr lang="en-US" b="0" i="0" dirty="0">
                <a:sym typeface="Wingdings" panose="05000000000000000000" pitchFamily="2" charset="2"/>
              </a:rPr>
              <a:t>still available as long as the end has not come!!!</a:t>
            </a:r>
          </a:p>
          <a:p>
            <a:pPr marL="0" indent="0">
              <a:buFont typeface="Arial" panose="020B0604020202020204" pitchFamily="34" charset="0"/>
              <a:buNone/>
            </a:pPr>
            <a:r>
              <a:rPr lang="en-US" b="1" i="0" dirty="0">
                <a:sym typeface="Wingdings" panose="05000000000000000000" pitchFamily="2" charset="2"/>
              </a:rPr>
              <a:t>John 7:37 </a:t>
            </a:r>
            <a:r>
              <a:rPr lang="en-US" b="0" i="0" dirty="0">
                <a:sym typeface="Wingdings" panose="05000000000000000000" pitchFamily="2" charset="2"/>
              </a:rPr>
              <a:t>In the last day, that great day of the feast, Jesus stood and cried, saying, If any man thirst, let him come unto me, and drink.</a:t>
            </a:r>
          </a:p>
          <a:p>
            <a:pPr marL="0" indent="0">
              <a:buFont typeface="Arial" panose="020B0604020202020204" pitchFamily="34" charset="0"/>
              <a:buNone/>
            </a:pPr>
            <a:endParaRPr lang="en-US" b="0" i="0" dirty="0">
              <a:sym typeface="Wingdings" panose="05000000000000000000" pitchFamily="2" charset="2"/>
            </a:endParaRPr>
          </a:p>
          <a:p>
            <a:pPr marL="0" indent="0">
              <a:buFont typeface="Arial" panose="020B0604020202020204" pitchFamily="34" charset="0"/>
              <a:buNone/>
            </a:pPr>
            <a:r>
              <a:rPr lang="en-US" b="0" i="0" dirty="0">
                <a:sym typeface="Wingdings" panose="05000000000000000000" pitchFamily="2" charset="2"/>
              </a:rPr>
              <a:t>Threefold “come/let him come” present imperative  urgency and availability until the end</a:t>
            </a:r>
            <a:endParaRPr lang="en-US" b="1" i="1" dirty="0">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AAC37792-3584-8F44-A228-D4CCCED21F2F}" type="slidenum">
              <a:rPr lang="en-US" smtClean="0"/>
              <a:t>10</a:t>
            </a:fld>
            <a:endParaRPr lang="en-US"/>
          </a:p>
        </p:txBody>
      </p:sp>
    </p:spTree>
    <p:extLst>
      <p:ext uri="{BB962C8B-B14F-4D97-AF65-F5344CB8AC3E}">
        <p14:creationId xmlns:p14="http://schemas.microsoft.com/office/powerpoint/2010/main" val="1737220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1912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4212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2481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2592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3480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3279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8340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1262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1/20/2021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69024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5798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3956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19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4983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0684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8592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02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9835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1/20/2021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7174351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hyperlink" Target="http://www.faithprinceton.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789920" y="5669280"/>
            <a:ext cx="734568" cy="734568"/>
          </a:xfrm>
          <a:prstGeom prst="rect">
            <a:avLst/>
          </a:prstGeom>
          <a:noFill/>
          <a:ln>
            <a:noFill/>
          </a:ln>
        </p:spPr>
      </p:pic>
    </p:spTree>
    <p:extLst>
      <p:ext uri="{BB962C8B-B14F-4D97-AF65-F5344CB8AC3E}">
        <p14:creationId xmlns:p14="http://schemas.microsoft.com/office/powerpoint/2010/main" val="108358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0303"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solidFill>
                  <a:prstClr val="white"/>
                </a:solidFill>
              </a:rPr>
              <a:t>Revelation 22:16-17  Let the Thirsty Come</a:t>
            </a:r>
            <a:endParaRPr lang="en-US" dirty="0"/>
          </a:p>
        </p:txBody>
      </p:sp>
      <p:sp>
        <p:nvSpPr>
          <p:cNvPr id="3" name="Rectangle 2">
            <a:extLst>
              <a:ext uri="{FF2B5EF4-FFF2-40B4-BE49-F238E27FC236}">
                <a16:creationId xmlns:a16="http://schemas.microsoft.com/office/drawing/2014/main" id="{3B1F58D5-94AE-4B6C-A79E-3BA257A05473}"/>
              </a:ext>
            </a:extLst>
          </p:cNvPr>
          <p:cNvSpPr/>
          <p:nvPr/>
        </p:nvSpPr>
        <p:spPr>
          <a:xfrm>
            <a:off x="702110" y="2110463"/>
            <a:ext cx="10787779" cy="3894399"/>
          </a:xfrm>
          <a:prstGeom prst="rect">
            <a:avLst/>
          </a:prstGeom>
        </p:spPr>
        <p:txBody>
          <a:bodyPr wrap="square">
            <a:spAutoFit/>
          </a:bodyPr>
          <a:lstStyle/>
          <a:p>
            <a:pPr lvl="0">
              <a:lnSpc>
                <a:spcPct val="90000"/>
              </a:lnSpc>
              <a:spcBef>
                <a:spcPts val="1000"/>
              </a:spcBef>
              <a:defRPr/>
            </a:pPr>
            <a:r>
              <a:rPr lang="en-US" sz="3200" i="1" dirty="0">
                <a:solidFill>
                  <a:prstClr val="white"/>
                </a:solidFill>
              </a:rPr>
              <a:t>16 “</a:t>
            </a:r>
            <a:r>
              <a:rPr lang="en-US" sz="3200" b="1" i="1" u="sng" dirty="0">
                <a:solidFill>
                  <a:prstClr val="white"/>
                </a:solidFill>
              </a:rPr>
              <a:t>I, Jesus</a:t>
            </a:r>
            <a:r>
              <a:rPr lang="en-US" sz="3200" i="1" dirty="0">
                <a:solidFill>
                  <a:prstClr val="white"/>
                </a:solidFill>
              </a:rPr>
              <a:t>, have sent My angel to </a:t>
            </a:r>
            <a:r>
              <a:rPr lang="en-US" sz="3200" b="1" i="1" u="sng" dirty="0">
                <a:solidFill>
                  <a:prstClr val="white"/>
                </a:solidFill>
              </a:rPr>
              <a:t>testify</a:t>
            </a:r>
            <a:r>
              <a:rPr lang="en-US" sz="3200" i="1" dirty="0">
                <a:solidFill>
                  <a:prstClr val="white"/>
                </a:solidFill>
              </a:rPr>
              <a:t> to you of these things for the churches</a:t>
            </a:r>
            <a:r>
              <a:rPr lang="en-US" sz="3200" b="1" i="1" u="sng" dirty="0">
                <a:solidFill>
                  <a:srgbClr val="FFC000"/>
                </a:solidFill>
                <a:effectLst>
                  <a:outerShdw blurRad="38100" dist="38100" dir="2700000" algn="tl">
                    <a:srgbClr val="000000">
                      <a:alpha val="43137"/>
                    </a:srgbClr>
                  </a:outerShdw>
                </a:effectLst>
              </a:rPr>
              <a:t>. I am the root and the descendant of David, the bright morning star</a:t>
            </a:r>
            <a:r>
              <a:rPr lang="en-US" sz="3200" i="1" dirty="0">
                <a:solidFill>
                  <a:prstClr val="white"/>
                </a:solidFill>
              </a:rPr>
              <a:t>.”</a:t>
            </a:r>
          </a:p>
          <a:p>
            <a:pPr lvl="0">
              <a:lnSpc>
                <a:spcPct val="90000"/>
              </a:lnSpc>
              <a:spcBef>
                <a:spcPts val="1000"/>
              </a:spcBef>
              <a:defRPr/>
            </a:pPr>
            <a:endParaRPr lang="en-US" sz="3200" i="1" dirty="0">
              <a:solidFill>
                <a:prstClr val="white"/>
              </a:solidFill>
            </a:endParaRPr>
          </a:p>
          <a:p>
            <a:pPr lvl="0">
              <a:lnSpc>
                <a:spcPct val="90000"/>
              </a:lnSpc>
              <a:spcBef>
                <a:spcPts val="1000"/>
              </a:spcBef>
              <a:defRPr/>
            </a:pPr>
            <a:r>
              <a:rPr lang="en-US" sz="3200" i="1" dirty="0">
                <a:solidFill>
                  <a:prstClr val="white"/>
                </a:solidFill>
              </a:rPr>
              <a:t>17 </a:t>
            </a:r>
            <a:r>
              <a:rPr lang="en-US" sz="3200" b="1" i="1" u="sng" dirty="0">
                <a:solidFill>
                  <a:prstClr val="white"/>
                </a:solidFill>
              </a:rPr>
              <a:t>The Spirit and the bride</a:t>
            </a:r>
            <a:r>
              <a:rPr lang="en-US" sz="3200" i="1" dirty="0">
                <a:solidFill>
                  <a:prstClr val="white"/>
                </a:solidFill>
              </a:rPr>
              <a:t> say, “</a:t>
            </a:r>
            <a:r>
              <a:rPr lang="en-US" sz="3200" b="1" i="1" u="sng" dirty="0">
                <a:solidFill>
                  <a:srgbClr val="92D050"/>
                </a:solidFill>
                <a:effectLst>
                  <a:outerShdw blurRad="38100" dist="38100" dir="2700000" algn="tl">
                    <a:srgbClr val="000000">
                      <a:alpha val="43137"/>
                    </a:srgbClr>
                  </a:outerShdw>
                </a:effectLst>
              </a:rPr>
              <a:t>Come</a:t>
            </a:r>
            <a:r>
              <a:rPr lang="en-US" sz="3200" i="1" dirty="0">
                <a:solidFill>
                  <a:prstClr val="white"/>
                </a:solidFill>
              </a:rPr>
              <a:t>.” And let the one who </a:t>
            </a:r>
            <a:r>
              <a:rPr lang="en-US" sz="3200" b="1" i="1" u="sng" dirty="0">
                <a:solidFill>
                  <a:prstClr val="white"/>
                </a:solidFill>
              </a:rPr>
              <a:t>hears</a:t>
            </a:r>
            <a:r>
              <a:rPr lang="en-US" sz="3200" i="1" dirty="0">
                <a:solidFill>
                  <a:prstClr val="white"/>
                </a:solidFill>
              </a:rPr>
              <a:t> say, “</a:t>
            </a:r>
            <a:r>
              <a:rPr lang="en-US" sz="3200" b="1" i="1" u="sng" dirty="0">
                <a:solidFill>
                  <a:srgbClr val="92D050"/>
                </a:solidFill>
                <a:effectLst>
                  <a:outerShdw blurRad="38100" dist="38100" dir="2700000" algn="tl">
                    <a:srgbClr val="000000">
                      <a:alpha val="43137"/>
                    </a:srgbClr>
                  </a:outerShdw>
                </a:effectLst>
              </a:rPr>
              <a:t>Come</a:t>
            </a:r>
            <a:r>
              <a:rPr lang="en-US" sz="3200" i="1" dirty="0">
                <a:solidFill>
                  <a:prstClr val="white"/>
                </a:solidFill>
              </a:rPr>
              <a:t>.” And let the one who is </a:t>
            </a:r>
            <a:r>
              <a:rPr lang="en-US" sz="3200" b="1" i="1" u="sng" dirty="0">
                <a:solidFill>
                  <a:prstClr val="white"/>
                </a:solidFill>
              </a:rPr>
              <a:t>thirsty</a:t>
            </a:r>
            <a:r>
              <a:rPr lang="en-US" sz="3200" i="1" dirty="0">
                <a:solidFill>
                  <a:prstClr val="white"/>
                </a:solidFill>
              </a:rPr>
              <a:t> </a:t>
            </a:r>
            <a:r>
              <a:rPr lang="en-US" sz="3200" b="1" i="1" u="sng" dirty="0">
                <a:solidFill>
                  <a:srgbClr val="92D050"/>
                </a:solidFill>
                <a:effectLst>
                  <a:outerShdw blurRad="38100" dist="38100" dir="2700000" algn="tl">
                    <a:srgbClr val="000000">
                      <a:alpha val="43137"/>
                    </a:srgbClr>
                  </a:outerShdw>
                </a:effectLst>
              </a:rPr>
              <a:t>come</a:t>
            </a:r>
            <a:r>
              <a:rPr lang="en-US" sz="3200" i="1" dirty="0">
                <a:solidFill>
                  <a:prstClr val="white"/>
                </a:solidFill>
              </a:rPr>
              <a:t>; let the one who </a:t>
            </a:r>
            <a:r>
              <a:rPr lang="en-US" sz="3200" b="1" i="1" u="sng" dirty="0">
                <a:solidFill>
                  <a:prstClr val="white"/>
                </a:solidFill>
              </a:rPr>
              <a:t>desires</a:t>
            </a:r>
            <a:r>
              <a:rPr lang="en-US" sz="3200" i="1" dirty="0">
                <a:solidFill>
                  <a:prstClr val="white"/>
                </a:solidFill>
              </a:rPr>
              <a:t>, </a:t>
            </a:r>
            <a:r>
              <a:rPr lang="en-US" sz="3200" b="1" i="1" u="sng" dirty="0">
                <a:solidFill>
                  <a:prstClr val="white"/>
                </a:solidFill>
              </a:rPr>
              <a:t>take the water of life without cost</a:t>
            </a:r>
            <a:r>
              <a:rPr lang="en-US" sz="3200" i="1" dirty="0">
                <a:solidFill>
                  <a:prstClr val="white"/>
                </a:solidFill>
              </a:rPr>
              <a:t>.</a:t>
            </a:r>
          </a:p>
        </p:txBody>
      </p:sp>
    </p:spTree>
    <p:extLst>
      <p:ext uri="{BB962C8B-B14F-4D97-AF65-F5344CB8AC3E}">
        <p14:creationId xmlns:p14="http://schemas.microsoft.com/office/powerpoint/2010/main" val="356657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solidFill>
                  <a:prstClr val="white"/>
                </a:solidFill>
              </a:rPr>
              <a:t>Revelation 22:18-19  Don’t Add or Take Away</a:t>
            </a:r>
            <a:endParaRPr lang="en-US" dirty="0"/>
          </a:p>
        </p:txBody>
      </p:sp>
      <p:sp>
        <p:nvSpPr>
          <p:cNvPr id="3" name="Rectangle 2">
            <a:extLst>
              <a:ext uri="{FF2B5EF4-FFF2-40B4-BE49-F238E27FC236}">
                <a16:creationId xmlns:a16="http://schemas.microsoft.com/office/drawing/2014/main" id="{3B1F58D5-94AE-4B6C-A79E-3BA257A05473}"/>
              </a:ext>
            </a:extLst>
          </p:cNvPr>
          <p:cNvSpPr/>
          <p:nvPr/>
        </p:nvSpPr>
        <p:spPr>
          <a:xfrm>
            <a:off x="702110" y="2110463"/>
            <a:ext cx="10787779" cy="3322961"/>
          </a:xfrm>
          <a:prstGeom prst="rect">
            <a:avLst/>
          </a:prstGeom>
        </p:spPr>
        <p:txBody>
          <a:bodyPr wrap="square">
            <a:spAutoFit/>
          </a:bodyPr>
          <a:lstStyle/>
          <a:p>
            <a:pPr lvl="0">
              <a:lnSpc>
                <a:spcPct val="90000"/>
              </a:lnSpc>
              <a:spcBef>
                <a:spcPts val="1000"/>
              </a:spcBef>
              <a:defRPr/>
            </a:pPr>
            <a:r>
              <a:rPr lang="en-US" sz="3200" i="1" dirty="0">
                <a:solidFill>
                  <a:prstClr val="white"/>
                </a:solidFill>
              </a:rPr>
              <a:t>18 I </a:t>
            </a:r>
            <a:r>
              <a:rPr lang="en-US" sz="3200" b="1" i="1" u="sng" dirty="0">
                <a:solidFill>
                  <a:prstClr val="white"/>
                </a:solidFill>
              </a:rPr>
              <a:t>testify</a:t>
            </a:r>
            <a:r>
              <a:rPr lang="en-US" sz="3200" i="1" dirty="0">
                <a:solidFill>
                  <a:prstClr val="white"/>
                </a:solidFill>
              </a:rPr>
              <a:t> to everyone who hears the words of the prophecy of this book: </a:t>
            </a:r>
            <a:r>
              <a:rPr lang="en-US" sz="3200" b="1" i="1" dirty="0">
                <a:solidFill>
                  <a:prstClr val="white"/>
                </a:solidFill>
              </a:rPr>
              <a:t>if anyone </a:t>
            </a:r>
            <a:r>
              <a:rPr lang="en-US" sz="3200" b="1" i="1" u="sng" dirty="0">
                <a:solidFill>
                  <a:prstClr val="white"/>
                </a:solidFill>
              </a:rPr>
              <a:t>adds</a:t>
            </a:r>
            <a:r>
              <a:rPr lang="en-US" sz="3200" b="1" i="1" dirty="0">
                <a:solidFill>
                  <a:prstClr val="white"/>
                </a:solidFill>
              </a:rPr>
              <a:t> to them, </a:t>
            </a:r>
            <a:r>
              <a:rPr lang="en-US" sz="3200" b="1" i="1" u="sng" dirty="0">
                <a:solidFill>
                  <a:prstClr val="white"/>
                </a:solidFill>
              </a:rPr>
              <a:t>God will add to him</a:t>
            </a:r>
            <a:r>
              <a:rPr lang="en-US" sz="3200" b="1" i="1" dirty="0">
                <a:solidFill>
                  <a:prstClr val="white"/>
                </a:solidFill>
              </a:rPr>
              <a:t> the plagues that are written in this book; </a:t>
            </a:r>
          </a:p>
          <a:p>
            <a:pPr lvl="0">
              <a:lnSpc>
                <a:spcPct val="90000"/>
              </a:lnSpc>
              <a:spcBef>
                <a:spcPts val="1000"/>
              </a:spcBef>
              <a:defRPr/>
            </a:pPr>
            <a:r>
              <a:rPr lang="en-US" sz="3200" b="1" i="1" dirty="0">
                <a:solidFill>
                  <a:prstClr val="white"/>
                </a:solidFill>
              </a:rPr>
              <a:t>19 and if anyone </a:t>
            </a:r>
            <a:r>
              <a:rPr lang="en-US" sz="3200" b="1" i="1" u="sng" dirty="0">
                <a:solidFill>
                  <a:prstClr val="white"/>
                </a:solidFill>
              </a:rPr>
              <a:t>takes away</a:t>
            </a:r>
            <a:r>
              <a:rPr lang="en-US" sz="3200" b="1" i="1" dirty="0">
                <a:solidFill>
                  <a:prstClr val="white"/>
                </a:solidFill>
              </a:rPr>
              <a:t> from the words of the book of this prophecy, </a:t>
            </a:r>
            <a:r>
              <a:rPr lang="en-US" sz="3200" b="1" i="1" u="sng" dirty="0">
                <a:solidFill>
                  <a:prstClr val="white"/>
                </a:solidFill>
              </a:rPr>
              <a:t>God will take away his part</a:t>
            </a:r>
            <a:r>
              <a:rPr lang="en-US" sz="3200" b="1" i="1" dirty="0">
                <a:solidFill>
                  <a:prstClr val="white"/>
                </a:solidFill>
              </a:rPr>
              <a:t> from the tree of life and from the holy city</a:t>
            </a:r>
            <a:r>
              <a:rPr lang="en-US" sz="3200" i="1" dirty="0">
                <a:solidFill>
                  <a:prstClr val="white"/>
                </a:solidFill>
              </a:rPr>
              <a:t>, which are written in this book.</a:t>
            </a:r>
          </a:p>
        </p:txBody>
      </p:sp>
    </p:spTree>
    <p:extLst>
      <p:ext uri="{BB962C8B-B14F-4D97-AF65-F5344CB8AC3E}">
        <p14:creationId xmlns:p14="http://schemas.microsoft.com/office/powerpoint/2010/main" val="39883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solidFill>
                  <a:prstClr val="white"/>
                </a:solidFill>
              </a:rPr>
              <a:t>Revelation 22:20-21  Maranatha!</a:t>
            </a:r>
            <a:endParaRPr lang="en-US" dirty="0"/>
          </a:p>
        </p:txBody>
      </p:sp>
      <p:sp>
        <p:nvSpPr>
          <p:cNvPr id="3" name="Rectangle 2">
            <a:extLst>
              <a:ext uri="{FF2B5EF4-FFF2-40B4-BE49-F238E27FC236}">
                <a16:creationId xmlns:a16="http://schemas.microsoft.com/office/drawing/2014/main" id="{3B1F58D5-94AE-4B6C-A79E-3BA257A05473}"/>
              </a:ext>
            </a:extLst>
          </p:cNvPr>
          <p:cNvSpPr/>
          <p:nvPr/>
        </p:nvSpPr>
        <p:spPr>
          <a:xfrm>
            <a:off x="702110" y="2110463"/>
            <a:ext cx="10787779" cy="2121606"/>
          </a:xfrm>
          <a:prstGeom prst="rect">
            <a:avLst/>
          </a:prstGeom>
        </p:spPr>
        <p:txBody>
          <a:bodyPr wrap="square">
            <a:spAutoFit/>
          </a:bodyPr>
          <a:lstStyle/>
          <a:p>
            <a:pPr lvl="0">
              <a:lnSpc>
                <a:spcPct val="90000"/>
              </a:lnSpc>
              <a:spcBef>
                <a:spcPts val="1000"/>
              </a:spcBef>
              <a:defRPr/>
            </a:pPr>
            <a:r>
              <a:rPr lang="en-US" sz="3200" i="1" dirty="0">
                <a:solidFill>
                  <a:prstClr val="white"/>
                </a:solidFill>
              </a:rPr>
              <a:t>20 He who testifies to these things says, “</a:t>
            </a:r>
            <a:r>
              <a:rPr lang="en-US" sz="3200" b="1" i="1" u="sng" dirty="0">
                <a:solidFill>
                  <a:srgbClr val="FFC000"/>
                </a:solidFill>
              </a:rPr>
              <a:t>Yes, I am coming quickly</a:t>
            </a:r>
            <a:r>
              <a:rPr lang="en-US" sz="3200" i="1" dirty="0">
                <a:solidFill>
                  <a:prstClr val="white"/>
                </a:solidFill>
              </a:rPr>
              <a:t>.” </a:t>
            </a:r>
            <a:r>
              <a:rPr lang="en-US" sz="3200" b="1" i="1" u="sng" dirty="0">
                <a:solidFill>
                  <a:srgbClr val="92D050"/>
                </a:solidFill>
                <a:effectLst>
                  <a:outerShdw blurRad="38100" dist="38100" dir="2700000" algn="tl">
                    <a:srgbClr val="000000">
                      <a:alpha val="43137"/>
                    </a:srgbClr>
                  </a:outerShdw>
                </a:effectLst>
              </a:rPr>
              <a:t>Amen. Come, Lord Jesus</a:t>
            </a:r>
            <a:r>
              <a:rPr lang="en-US" sz="3200" i="1" dirty="0">
                <a:solidFill>
                  <a:prstClr val="white"/>
                </a:solidFill>
              </a:rPr>
              <a:t>.</a:t>
            </a:r>
          </a:p>
          <a:p>
            <a:pPr lvl="0">
              <a:lnSpc>
                <a:spcPct val="90000"/>
              </a:lnSpc>
              <a:spcBef>
                <a:spcPts val="1000"/>
              </a:spcBef>
              <a:defRPr/>
            </a:pPr>
            <a:endParaRPr lang="en-US" sz="3200" i="1" dirty="0">
              <a:solidFill>
                <a:prstClr val="white"/>
              </a:solidFill>
            </a:endParaRPr>
          </a:p>
          <a:p>
            <a:pPr lvl="0">
              <a:lnSpc>
                <a:spcPct val="90000"/>
              </a:lnSpc>
              <a:spcBef>
                <a:spcPts val="1000"/>
              </a:spcBef>
              <a:defRPr/>
            </a:pPr>
            <a:r>
              <a:rPr lang="en-US" sz="3200" i="1" dirty="0">
                <a:solidFill>
                  <a:prstClr val="white"/>
                </a:solidFill>
              </a:rPr>
              <a:t>21 The </a:t>
            </a:r>
            <a:r>
              <a:rPr lang="en-US" sz="3200" b="1" i="1" u="sng" dirty="0">
                <a:solidFill>
                  <a:prstClr val="white"/>
                </a:solidFill>
              </a:rPr>
              <a:t>grace</a:t>
            </a:r>
            <a:r>
              <a:rPr lang="en-US" sz="3200" i="1" dirty="0">
                <a:solidFill>
                  <a:prstClr val="white"/>
                </a:solidFill>
              </a:rPr>
              <a:t> of the Lord Jesus be with all. Amen.</a:t>
            </a:r>
          </a:p>
        </p:txBody>
      </p:sp>
    </p:spTree>
    <p:extLst>
      <p:ext uri="{BB962C8B-B14F-4D97-AF65-F5344CB8AC3E}">
        <p14:creationId xmlns:p14="http://schemas.microsoft.com/office/powerpoint/2010/main" val="224527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solidFill>
                  <a:prstClr val="white"/>
                </a:solidFill>
              </a:rPr>
              <a:t>Revelation 22:20-21  Maranatha!</a:t>
            </a:r>
            <a:endParaRPr lang="en-US" dirty="0"/>
          </a:p>
        </p:txBody>
      </p:sp>
      <p:sp>
        <p:nvSpPr>
          <p:cNvPr id="3" name="Rectangle 2">
            <a:extLst>
              <a:ext uri="{FF2B5EF4-FFF2-40B4-BE49-F238E27FC236}">
                <a16:creationId xmlns:a16="http://schemas.microsoft.com/office/drawing/2014/main" id="{3B1F58D5-94AE-4B6C-A79E-3BA257A05473}"/>
              </a:ext>
            </a:extLst>
          </p:cNvPr>
          <p:cNvSpPr/>
          <p:nvPr/>
        </p:nvSpPr>
        <p:spPr>
          <a:xfrm>
            <a:off x="702110" y="2110463"/>
            <a:ext cx="10787779" cy="3835922"/>
          </a:xfrm>
          <a:prstGeom prst="rect">
            <a:avLst/>
          </a:prstGeom>
        </p:spPr>
        <p:txBody>
          <a:bodyPr wrap="square">
            <a:spAutoFit/>
          </a:bodyPr>
          <a:lstStyle/>
          <a:p>
            <a:pPr lvl="0">
              <a:lnSpc>
                <a:spcPct val="90000"/>
              </a:lnSpc>
              <a:spcBef>
                <a:spcPts val="1000"/>
              </a:spcBef>
              <a:defRPr/>
            </a:pPr>
            <a:r>
              <a:rPr lang="en-US" sz="3200" b="1" dirty="0">
                <a:solidFill>
                  <a:prstClr val="white"/>
                </a:solidFill>
              </a:rPr>
              <a:t>Two Great Prayers on the lips of believers...</a:t>
            </a:r>
          </a:p>
          <a:p>
            <a:pPr marL="457200" lvl="0" indent="-457200">
              <a:lnSpc>
                <a:spcPct val="90000"/>
              </a:lnSpc>
              <a:spcBef>
                <a:spcPts val="1000"/>
              </a:spcBef>
              <a:buFont typeface="Arial" panose="020B0604020202020204" pitchFamily="34" charset="0"/>
              <a:buChar char="•"/>
              <a:defRPr/>
            </a:pPr>
            <a:r>
              <a:rPr lang="en-US" sz="3200" i="1" dirty="0">
                <a:solidFill>
                  <a:prstClr val="white"/>
                </a:solidFill>
              </a:rPr>
              <a:t>Thy Kingdom come, Thy will be done on earth as it is in heaven</a:t>
            </a:r>
          </a:p>
          <a:p>
            <a:pPr marL="914400" lvl="1" indent="-457200">
              <a:lnSpc>
                <a:spcPct val="90000"/>
              </a:lnSpc>
              <a:spcBef>
                <a:spcPts val="1000"/>
              </a:spcBef>
              <a:buFont typeface="Arial" panose="020B0604020202020204" pitchFamily="34" charset="0"/>
              <a:buChar char="•"/>
              <a:defRPr/>
            </a:pPr>
            <a:r>
              <a:rPr lang="en-US" sz="3200" dirty="0">
                <a:solidFill>
                  <a:prstClr val="white"/>
                </a:solidFill>
              </a:rPr>
              <a:t>A prayer for God’s movement in the world TODAY</a:t>
            </a:r>
          </a:p>
          <a:p>
            <a:pPr marL="457200" lvl="0" indent="-457200">
              <a:lnSpc>
                <a:spcPct val="90000"/>
              </a:lnSpc>
              <a:spcBef>
                <a:spcPts val="1000"/>
              </a:spcBef>
              <a:buFont typeface="Arial" panose="020B0604020202020204" pitchFamily="34" charset="0"/>
              <a:buChar char="•"/>
              <a:defRPr/>
            </a:pPr>
            <a:r>
              <a:rPr lang="en-US" sz="3200" i="1" dirty="0">
                <a:solidFill>
                  <a:prstClr val="white"/>
                </a:solidFill>
              </a:rPr>
              <a:t>Amen. Come Lord Jesus.</a:t>
            </a:r>
          </a:p>
          <a:p>
            <a:pPr marL="914400" lvl="1" indent="-457200">
              <a:lnSpc>
                <a:spcPct val="90000"/>
              </a:lnSpc>
              <a:spcBef>
                <a:spcPts val="1000"/>
              </a:spcBef>
              <a:buFont typeface="Arial" panose="020B0604020202020204" pitchFamily="34" charset="0"/>
              <a:buChar char="•"/>
              <a:defRPr/>
            </a:pPr>
            <a:r>
              <a:rPr lang="en-US" sz="3200" dirty="0">
                <a:solidFill>
                  <a:prstClr val="white"/>
                </a:solidFill>
              </a:rPr>
              <a:t>A prayer of anticipation and HOPE for TOMORROW</a:t>
            </a:r>
          </a:p>
          <a:p>
            <a:pPr marL="457200" lvl="0" indent="-457200">
              <a:lnSpc>
                <a:spcPct val="90000"/>
              </a:lnSpc>
              <a:spcBef>
                <a:spcPts val="1000"/>
              </a:spcBef>
              <a:buFont typeface="Arial" panose="020B0604020202020204" pitchFamily="34" charset="0"/>
              <a:buChar char="•"/>
              <a:defRPr/>
            </a:pPr>
            <a:endParaRPr lang="en-US" sz="3200" i="1" dirty="0">
              <a:solidFill>
                <a:prstClr val="white"/>
              </a:solidFill>
            </a:endParaRPr>
          </a:p>
        </p:txBody>
      </p:sp>
    </p:spTree>
    <p:extLst>
      <p:ext uri="{BB962C8B-B14F-4D97-AF65-F5344CB8AC3E}">
        <p14:creationId xmlns:p14="http://schemas.microsoft.com/office/powerpoint/2010/main" val="332144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3">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spTree>
    <p:extLst>
      <p:ext uri="{BB962C8B-B14F-4D97-AF65-F5344CB8AC3E}">
        <p14:creationId xmlns:p14="http://schemas.microsoft.com/office/powerpoint/2010/main" val="283042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BD172-A05F-4CA3-BF48-77FB35B4CCD2}"/>
              </a:ext>
            </a:extLst>
          </p:cNvPr>
          <p:cNvSpPr>
            <a:spLocks noGrp="1"/>
          </p:cNvSpPr>
          <p:nvPr>
            <p:ph type="title"/>
          </p:nvPr>
        </p:nvSpPr>
        <p:spPr/>
        <p:txBody>
          <a:bodyPr>
            <a:noAutofit/>
          </a:bodyPr>
          <a:lstStyle/>
          <a:p>
            <a:r>
              <a:rPr lang="en-US" sz="6600" dirty="0"/>
              <a:t>CONCLUSIONS from the Book of REVELATION </a:t>
            </a:r>
          </a:p>
        </p:txBody>
      </p:sp>
      <p:sp>
        <p:nvSpPr>
          <p:cNvPr id="3" name="TextBox 2">
            <a:extLst>
              <a:ext uri="{FF2B5EF4-FFF2-40B4-BE49-F238E27FC236}">
                <a16:creationId xmlns:a16="http://schemas.microsoft.com/office/drawing/2014/main" id="{9A6B0432-D430-431C-A130-48FFF1D0A605}"/>
              </a:ext>
            </a:extLst>
          </p:cNvPr>
          <p:cNvSpPr txBox="1"/>
          <p:nvPr/>
        </p:nvSpPr>
        <p:spPr>
          <a:xfrm>
            <a:off x="1047750" y="2657475"/>
            <a:ext cx="100965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rebuchet MS" panose="020B0603020202020204"/>
                <a:ea typeface="+mn-ea"/>
                <a:cs typeface="+mn-cs"/>
              </a:rPr>
              <a:t>Thinking about where we started...</a:t>
            </a:r>
          </a:p>
        </p:txBody>
      </p:sp>
    </p:spTree>
    <p:extLst>
      <p:ext uri="{BB962C8B-B14F-4D97-AF65-F5344CB8AC3E}">
        <p14:creationId xmlns:p14="http://schemas.microsoft.com/office/powerpoint/2010/main" val="99457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B5DDD27-B95B-C94E-B43D-B4B7EE128A4B}"/>
              </a:ext>
            </a:extLst>
          </p:cNvPr>
          <p:cNvPicPr>
            <a:picLocks noChangeAspect="1"/>
          </p:cNvPicPr>
          <p:nvPr/>
        </p:nvPicPr>
        <p:blipFill rotWithShape="1">
          <a:blip r:embed="rId2">
            <a:extLst>
              <a:ext uri="{28A0092B-C50C-407E-A947-70E740481C1C}">
                <a14:useLocalDpi xmlns:a14="http://schemas.microsoft.com/office/drawing/2010/main" val="0"/>
              </a:ext>
            </a:extLst>
          </a:blip>
          <a:srcRect l="-3827" r="3827" b="20297"/>
          <a:stretch/>
        </p:blipFill>
        <p:spPr>
          <a:xfrm>
            <a:off x="5458408" y="247693"/>
            <a:ext cx="5987143" cy="636261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D8DBADCE-DFD5-0F45-BDB3-3EFE8895998E}"/>
              </a:ext>
            </a:extLst>
          </p:cNvPr>
          <p:cNvSpPr txBox="1"/>
          <p:nvPr/>
        </p:nvSpPr>
        <p:spPr>
          <a:xfrm>
            <a:off x="419878" y="1006932"/>
            <a:ext cx="4634204" cy="34778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rebuchet MS" panose="020B0603020202020204"/>
                <a:ea typeface="+mn-ea"/>
                <a:cs typeface="+mn-cs"/>
              </a:rPr>
              <a:t>The first photo of my grandson Noah</a:t>
            </a:r>
            <a:r>
              <a:rPr lang="en-US" sz="4400" b="1" dirty="0">
                <a:solidFill>
                  <a:prstClr val="white"/>
                </a:solidFill>
                <a:latin typeface="Trebuchet MS" panose="020B0603020202020204"/>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prstClr val="white"/>
                </a:solidFill>
                <a:latin typeface="Trebuchet MS" panose="020B0603020202020204"/>
              </a:rPr>
              <a:t>One month old!</a:t>
            </a:r>
            <a:endParaRPr kumimoji="0" lang="en-US" sz="44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5856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B5DDD27-B95B-C94E-B43D-B4B7EE128A4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58408" y="384690"/>
            <a:ext cx="5987143" cy="608862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D8DBADCE-DFD5-0F45-BDB3-3EFE8895998E}"/>
              </a:ext>
            </a:extLst>
          </p:cNvPr>
          <p:cNvSpPr txBox="1"/>
          <p:nvPr/>
        </p:nvSpPr>
        <p:spPr>
          <a:xfrm>
            <a:off x="419878" y="1006932"/>
            <a:ext cx="4634204" cy="34778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rebuchet MS" panose="020B0603020202020204"/>
                <a:ea typeface="+mn-ea"/>
                <a:cs typeface="+mn-cs"/>
              </a:rPr>
              <a:t>The latest photo of Noah...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rebuchet MS" panose="020B0603020202020204"/>
                <a:ea typeface="+mn-ea"/>
                <a:cs typeface="+mn-cs"/>
              </a:rPr>
              <a:t>Now 9 months old!!!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25664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972800" y="5705856"/>
            <a:ext cx="734568" cy="734568"/>
          </a:xfrm>
          <a:prstGeom prst="rect">
            <a:avLst/>
          </a:prstGeom>
          <a:noFill/>
          <a:ln>
            <a:noFill/>
          </a:ln>
        </p:spPr>
      </p:pic>
    </p:spTree>
    <p:extLst>
      <p:ext uri="{BB962C8B-B14F-4D97-AF65-F5344CB8AC3E}">
        <p14:creationId xmlns:p14="http://schemas.microsoft.com/office/powerpoint/2010/main" val="128129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mute="1"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5891-A7D5-3647-A024-E59450E29F0A}"/>
              </a:ext>
            </a:extLst>
          </p:cNvPr>
          <p:cNvSpPr>
            <a:spLocks noGrp="1"/>
          </p:cNvSpPr>
          <p:nvPr>
            <p:ph type="title"/>
          </p:nvPr>
        </p:nvSpPr>
        <p:spPr/>
        <p:txBody>
          <a:bodyPr/>
          <a:lstStyle/>
          <a:p>
            <a:r>
              <a:rPr lang="en-US" dirty="0"/>
              <a:t>Absence of Copyright</a:t>
            </a:r>
          </a:p>
        </p:txBody>
      </p:sp>
      <p:sp>
        <p:nvSpPr>
          <p:cNvPr id="3" name="Content Placeholder 2">
            <a:extLst>
              <a:ext uri="{FF2B5EF4-FFF2-40B4-BE49-F238E27FC236}">
                <a16:creationId xmlns:a16="http://schemas.microsoft.com/office/drawing/2014/main" id="{DE7999FA-DB27-7E4D-9EF6-7AD47C70D60C}"/>
              </a:ext>
            </a:extLst>
          </p:cNvPr>
          <p:cNvSpPr>
            <a:spLocks noGrp="1"/>
          </p:cNvSpPr>
          <p:nvPr>
            <p:ph idx="1"/>
          </p:nvPr>
        </p:nvSpPr>
        <p:spPr>
          <a:xfrm>
            <a:off x="339634" y="2134972"/>
            <a:ext cx="11416937" cy="4422581"/>
          </a:xfrm>
        </p:spPr>
        <p:txBody>
          <a:bodyPr>
            <a:normAutofit fontScale="85000" lnSpcReduction="20000"/>
          </a:bodyPr>
          <a:lstStyle/>
          <a:p>
            <a:pPr marL="0" indent="0">
              <a:buNone/>
            </a:pPr>
            <a:r>
              <a:rPr lang="en-US" sz="3600" dirty="0"/>
              <a:t>This slideshow contains photos, diagrams, and information, some of which were attained through internet searches of public websites. The author of this presentation does not own the copyright on this information, so this slideshow is for personal use only—not for sale or profit. Please utilize it to seek the Lord and grow in your knowledge of His Word and ways.</a:t>
            </a:r>
          </a:p>
          <a:p>
            <a:pPr marL="0" indent="0">
              <a:buNone/>
            </a:pPr>
            <a:endParaRPr lang="en-US" sz="3600" dirty="0"/>
          </a:p>
          <a:p>
            <a:pPr marL="0" indent="0">
              <a:buNone/>
            </a:pPr>
            <a:r>
              <a:rPr lang="en-US" sz="3600" dirty="0"/>
              <a:t>Bro Stan’s Revelation Study is available on our church website:</a:t>
            </a:r>
          </a:p>
          <a:p>
            <a:pPr marL="0" indent="0" algn="ctr">
              <a:buNone/>
            </a:pPr>
            <a:r>
              <a:rPr lang="en-US" sz="5800" dirty="0">
                <a:hlinkClick r:id="rId3"/>
              </a:rPr>
              <a:t>www.faithprinceton.org</a:t>
            </a:r>
            <a:endParaRPr lang="en-US" sz="5800" dirty="0"/>
          </a:p>
          <a:p>
            <a:pPr marL="0" indent="0">
              <a:buNone/>
            </a:pPr>
            <a:endParaRPr lang="en-US" sz="3600" dirty="0"/>
          </a:p>
        </p:txBody>
      </p:sp>
    </p:spTree>
    <p:extLst>
      <p:ext uri="{BB962C8B-B14F-4D97-AF65-F5344CB8AC3E}">
        <p14:creationId xmlns:p14="http://schemas.microsoft.com/office/powerpoint/2010/main" val="159785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3">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spTree>
    <p:extLst>
      <p:ext uri="{BB962C8B-B14F-4D97-AF65-F5344CB8AC3E}">
        <p14:creationId xmlns:p14="http://schemas.microsoft.com/office/powerpoint/2010/main" val="107040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27C2FE-4CAE-4795-A53A-DCD175872D4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7704" y="295583"/>
            <a:ext cx="5788283" cy="56532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BB6CEC0A-23E0-49D4-8A84-2033E376F754}"/>
              </a:ext>
            </a:extLst>
          </p:cNvPr>
          <p:cNvSpPr txBox="1"/>
          <p:nvPr/>
        </p:nvSpPr>
        <p:spPr>
          <a:xfrm>
            <a:off x="1361874" y="4762474"/>
            <a:ext cx="494560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panose="020B0603020202020204"/>
                <a:ea typeface="+mn-ea"/>
                <a:cs typeface="+mn-cs"/>
              </a:rPr>
              <a:t> </a:t>
            </a:r>
          </a:p>
        </p:txBody>
      </p:sp>
      <p:pic>
        <p:nvPicPr>
          <p:cNvPr id="4" name="Picture 3">
            <a:extLst>
              <a:ext uri="{FF2B5EF4-FFF2-40B4-BE49-F238E27FC236}">
                <a16:creationId xmlns:a16="http://schemas.microsoft.com/office/drawing/2014/main" id="{A2174D35-ADE6-472A-B837-9932C39E800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42668" y="161938"/>
            <a:ext cx="4457510" cy="66364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DF0C84C6-8945-4B09-8FD9-3B231E63AEB2}"/>
              </a:ext>
            </a:extLst>
          </p:cNvPr>
          <p:cNvSpPr txBox="1"/>
          <p:nvPr/>
        </p:nvSpPr>
        <p:spPr>
          <a:xfrm>
            <a:off x="597704" y="6090545"/>
            <a:ext cx="570977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rebuchet MS" panose="020B0603020202020204"/>
                <a:ea typeface="+mn-ea"/>
                <a:cs typeface="+mn-cs"/>
              </a:rPr>
              <a:t> </a:t>
            </a:r>
            <a:r>
              <a:rPr kumimoji="0" lang="en-US"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rebuchet MS" panose="020B0603020202020204"/>
                <a:ea typeface="+mn-ea"/>
                <a:cs typeface="+mn-cs"/>
              </a:rPr>
              <a:t>Noah at 9 months</a:t>
            </a:r>
          </a:p>
        </p:txBody>
      </p:sp>
    </p:spTree>
    <p:extLst>
      <p:ext uri="{BB962C8B-B14F-4D97-AF65-F5344CB8AC3E}">
        <p14:creationId xmlns:p14="http://schemas.microsoft.com/office/powerpoint/2010/main" val="226004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4EAC-0861-9742-86C8-A40F2F29134F}"/>
              </a:ext>
            </a:extLst>
          </p:cNvPr>
          <p:cNvSpPr>
            <a:spLocks noGrp="1"/>
          </p:cNvSpPr>
          <p:nvPr>
            <p:ph type="title"/>
          </p:nvPr>
        </p:nvSpPr>
        <p:spPr/>
        <p:txBody>
          <a:bodyPr/>
          <a:lstStyle/>
          <a:p>
            <a:r>
              <a:rPr lang="en-US" dirty="0"/>
              <a:t>Prayer and Announcements</a:t>
            </a:r>
          </a:p>
        </p:txBody>
      </p:sp>
      <p:sp>
        <p:nvSpPr>
          <p:cNvPr id="3" name="Content Placeholder 2">
            <a:extLst>
              <a:ext uri="{FF2B5EF4-FFF2-40B4-BE49-F238E27FC236}">
                <a16:creationId xmlns:a16="http://schemas.microsoft.com/office/drawing/2014/main" id="{64EB0205-B427-CA44-8369-014601CBBA0B}"/>
              </a:ext>
            </a:extLst>
          </p:cNvPr>
          <p:cNvSpPr>
            <a:spLocks noGrp="1"/>
          </p:cNvSpPr>
          <p:nvPr>
            <p:ph idx="1"/>
          </p:nvPr>
        </p:nvSpPr>
        <p:spPr>
          <a:xfrm>
            <a:off x="680321" y="1834166"/>
            <a:ext cx="11511679" cy="5375777"/>
          </a:xfrm>
        </p:spPr>
        <p:txBody>
          <a:bodyPr>
            <a:noAutofit/>
          </a:bodyPr>
          <a:lstStyle/>
          <a:p>
            <a:pPr marL="0" indent="0">
              <a:lnSpc>
                <a:spcPct val="100000"/>
              </a:lnSpc>
              <a:spcBef>
                <a:spcPts val="0"/>
              </a:spcBef>
              <a:buNone/>
            </a:pPr>
            <a:r>
              <a:rPr lang="en-US" sz="4400" b="1" u="sng" dirty="0">
                <a:effectLst>
                  <a:outerShdw blurRad="38100" dist="38100" dir="2700000" algn="tl">
                    <a:srgbClr val="000000">
                      <a:alpha val="43137"/>
                    </a:srgbClr>
                  </a:outerShdw>
                </a:effectLst>
              </a:rPr>
              <a:t>Sundays Facebook Live or In-person</a:t>
            </a:r>
            <a:r>
              <a:rPr lang="en-US" sz="4400" b="1" dirty="0">
                <a:effectLst>
                  <a:outerShdw blurRad="38100" dist="38100" dir="2700000" algn="tl">
                    <a:srgbClr val="000000">
                      <a:alpha val="43137"/>
                    </a:srgbClr>
                  </a:outerShdw>
                </a:effectLst>
              </a:rPr>
              <a:t>:   </a:t>
            </a:r>
          </a:p>
          <a:p>
            <a:pPr marL="0" indent="0">
              <a:lnSpc>
                <a:spcPct val="100000"/>
              </a:lnSpc>
              <a:spcBef>
                <a:spcPts val="600"/>
              </a:spcBef>
              <a:buNone/>
            </a:pPr>
            <a:r>
              <a:rPr lang="en-US" sz="4400" b="1" dirty="0">
                <a:effectLst>
                  <a:outerShdw blurRad="38100" dist="38100" dir="2700000" algn="tl">
                    <a:srgbClr val="000000">
                      <a:alpha val="43137"/>
                    </a:srgbClr>
                  </a:outerShdw>
                </a:effectLst>
              </a:rPr>
              <a:t>    9:15  Small Group Sunday School Classes</a:t>
            </a:r>
          </a:p>
          <a:p>
            <a:pPr marL="2286000" lvl="5" indent="0">
              <a:lnSpc>
                <a:spcPct val="100000"/>
              </a:lnSpc>
              <a:spcBef>
                <a:spcPts val="600"/>
              </a:spcBef>
              <a:buNone/>
            </a:pPr>
            <a:r>
              <a:rPr lang="en-US" sz="3400" b="1" dirty="0">
                <a:effectLst>
                  <a:outerShdw blurRad="38100" dist="38100" dir="2700000" algn="tl">
                    <a:srgbClr val="000000">
                      <a:alpha val="43137"/>
                    </a:srgbClr>
                  </a:outerShdw>
                </a:effectLst>
              </a:rPr>
              <a:t>Greg Bowers teaches on Facebook Live </a:t>
            </a:r>
          </a:p>
          <a:p>
            <a:pPr marL="0" indent="0">
              <a:buNone/>
            </a:pPr>
            <a:endParaRPr lang="en-US" sz="1000" b="1" dirty="0">
              <a:effectLst>
                <a:outerShdw blurRad="38100" dist="38100" dir="2700000" algn="tl">
                  <a:srgbClr val="000000">
                    <a:alpha val="43137"/>
                  </a:srgbClr>
                </a:outerShdw>
              </a:effectLst>
            </a:endParaRPr>
          </a:p>
          <a:p>
            <a:pPr marL="0" indent="0">
              <a:spcBef>
                <a:spcPts val="0"/>
              </a:spcBef>
              <a:buNone/>
            </a:pPr>
            <a:r>
              <a:rPr lang="en-US" sz="4800" b="1" dirty="0">
                <a:effectLst>
                  <a:outerShdw blurRad="38100" dist="38100" dir="2700000" algn="tl">
                    <a:srgbClr val="000000">
                      <a:alpha val="43137"/>
                    </a:srgbClr>
                  </a:outerShdw>
                </a:effectLst>
              </a:rPr>
              <a:t> 10:30  Worship (Facebook or YouTube)</a:t>
            </a:r>
          </a:p>
          <a:p>
            <a:pPr marL="0" indent="0" algn="ctr">
              <a:buNone/>
            </a:pPr>
            <a:r>
              <a:rPr lang="en-US" sz="4800" b="1" dirty="0">
                <a:effectLst>
                  <a:outerShdw blurRad="38100" dist="38100" dir="2700000" algn="tl">
                    <a:srgbClr val="000000">
                      <a:alpha val="43137"/>
                    </a:srgbClr>
                  </a:outerShdw>
                </a:effectLst>
              </a:rPr>
              <a:t>SPECIAL GUEST: Denver Bierman</a:t>
            </a:r>
          </a:p>
          <a:p>
            <a:pPr marL="0" indent="0" algn="ctr">
              <a:buNone/>
            </a:pPr>
            <a:r>
              <a:rPr lang="en-US" sz="4800" b="1" dirty="0">
                <a:solidFill>
                  <a:schemeClr val="bg1"/>
                </a:solidFill>
                <a:effectLst>
                  <a:outerShdw blurRad="38100" dist="38100" dir="2700000" algn="tl">
                    <a:srgbClr val="000000">
                      <a:alpha val="43137"/>
                    </a:srgbClr>
                  </a:outerShdw>
                </a:effectLst>
              </a:rPr>
              <a:t>Mask in and Mask out...</a:t>
            </a:r>
          </a:p>
        </p:txBody>
      </p:sp>
    </p:spTree>
    <p:extLst>
      <p:ext uri="{BB962C8B-B14F-4D97-AF65-F5344CB8AC3E}">
        <p14:creationId xmlns:p14="http://schemas.microsoft.com/office/powerpoint/2010/main" val="76820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4EAC-0861-9742-86C8-A40F2F29134F}"/>
              </a:ext>
            </a:extLst>
          </p:cNvPr>
          <p:cNvSpPr>
            <a:spLocks noGrp="1"/>
          </p:cNvSpPr>
          <p:nvPr>
            <p:ph type="title"/>
          </p:nvPr>
        </p:nvSpPr>
        <p:spPr/>
        <p:txBody>
          <a:bodyPr/>
          <a:lstStyle/>
          <a:p>
            <a:r>
              <a:rPr lang="en-US" dirty="0"/>
              <a:t>Prayer and Announcements</a:t>
            </a:r>
          </a:p>
        </p:txBody>
      </p:sp>
      <p:sp>
        <p:nvSpPr>
          <p:cNvPr id="3" name="Content Placeholder 2">
            <a:extLst>
              <a:ext uri="{FF2B5EF4-FFF2-40B4-BE49-F238E27FC236}">
                <a16:creationId xmlns:a16="http://schemas.microsoft.com/office/drawing/2014/main" id="{64EB0205-B427-CA44-8369-014601CBBA0B}"/>
              </a:ext>
            </a:extLst>
          </p:cNvPr>
          <p:cNvSpPr>
            <a:spLocks noGrp="1"/>
          </p:cNvSpPr>
          <p:nvPr>
            <p:ph idx="1"/>
          </p:nvPr>
        </p:nvSpPr>
        <p:spPr>
          <a:xfrm>
            <a:off x="680321" y="2335946"/>
            <a:ext cx="11511679" cy="5375777"/>
          </a:xfrm>
        </p:spPr>
        <p:txBody>
          <a:bodyPr>
            <a:noAutofit/>
          </a:bodyPr>
          <a:lstStyle/>
          <a:p>
            <a:pPr marL="0" indent="0" algn="ctr">
              <a:lnSpc>
                <a:spcPct val="100000"/>
              </a:lnSpc>
              <a:spcBef>
                <a:spcPts val="0"/>
              </a:spcBef>
              <a:buNone/>
            </a:pPr>
            <a:r>
              <a:rPr lang="en-US" sz="4400" b="1" u="sng" dirty="0">
                <a:effectLst>
                  <a:outerShdw blurRad="38100" dist="38100" dir="2700000" algn="tl">
                    <a:srgbClr val="000000">
                      <a:alpha val="43137"/>
                    </a:srgbClr>
                  </a:outerShdw>
                </a:effectLst>
              </a:rPr>
              <a:t>PRAYER FOR OUR NATION</a:t>
            </a:r>
            <a:r>
              <a:rPr lang="en-US" sz="4400" b="1" dirty="0">
                <a:effectLst>
                  <a:outerShdw blurRad="38100" dist="38100" dir="2700000" algn="tl">
                    <a:srgbClr val="000000">
                      <a:alpha val="43137"/>
                    </a:srgbClr>
                  </a:outerShdw>
                </a:effectLst>
              </a:rPr>
              <a:t>:   </a:t>
            </a:r>
          </a:p>
          <a:p>
            <a:pPr marL="0" indent="0" algn="ctr">
              <a:lnSpc>
                <a:spcPct val="100000"/>
              </a:lnSpc>
              <a:spcBef>
                <a:spcPts val="0"/>
              </a:spcBef>
              <a:buNone/>
            </a:pPr>
            <a:r>
              <a:rPr lang="en-US" sz="4400" b="1" dirty="0">
                <a:effectLst>
                  <a:outerShdw blurRad="38100" dist="38100" dir="2700000" algn="tl">
                    <a:srgbClr val="000000">
                      <a:alpha val="43137"/>
                    </a:srgbClr>
                  </a:outerShdw>
                </a:effectLst>
              </a:rPr>
              <a:t>Inauguration of President Joe Biden</a:t>
            </a:r>
          </a:p>
          <a:p>
            <a:pPr marL="0" indent="0" algn="ctr">
              <a:lnSpc>
                <a:spcPct val="100000"/>
              </a:lnSpc>
              <a:spcBef>
                <a:spcPts val="0"/>
              </a:spcBef>
              <a:buNone/>
            </a:pPr>
            <a:r>
              <a:rPr lang="en-US" sz="4400" b="1" dirty="0">
                <a:effectLst>
                  <a:outerShdw blurRad="38100" dist="38100" dir="2700000" algn="tl">
                    <a:srgbClr val="000000">
                      <a:alpha val="43137"/>
                    </a:srgbClr>
                  </a:outerShdw>
                </a:effectLst>
              </a:rPr>
              <a:t>Need for Unity</a:t>
            </a:r>
          </a:p>
          <a:p>
            <a:pPr marL="0" indent="0" algn="ctr">
              <a:lnSpc>
                <a:spcPct val="100000"/>
              </a:lnSpc>
              <a:spcBef>
                <a:spcPts val="0"/>
              </a:spcBef>
              <a:buNone/>
            </a:pPr>
            <a:r>
              <a:rPr lang="en-US" sz="4400" b="1" dirty="0">
                <a:effectLst>
                  <a:outerShdw blurRad="38100" dist="38100" dir="2700000" algn="tl">
                    <a:srgbClr val="000000">
                      <a:alpha val="43137"/>
                    </a:srgbClr>
                  </a:outerShdw>
                </a:effectLst>
              </a:rPr>
              <a:t>Coronavirus Variants and Spike</a:t>
            </a:r>
          </a:p>
          <a:p>
            <a:pPr marL="0" indent="0" algn="ctr">
              <a:lnSpc>
                <a:spcPct val="100000"/>
              </a:lnSpc>
              <a:spcBef>
                <a:spcPts val="0"/>
              </a:spcBef>
              <a:buNone/>
            </a:pPr>
            <a:r>
              <a:rPr lang="en-US" sz="4400" b="1" dirty="0">
                <a:effectLst>
                  <a:outerShdw blurRad="38100" dist="38100" dir="2700000" algn="tl">
                    <a:srgbClr val="000000">
                      <a:alpha val="43137"/>
                    </a:srgbClr>
                  </a:outerShdw>
                </a:effectLst>
              </a:rPr>
              <a:t>Gospel: Good News!</a:t>
            </a:r>
          </a:p>
          <a:p>
            <a:pPr marL="0" indent="0">
              <a:lnSpc>
                <a:spcPct val="100000"/>
              </a:lnSpc>
              <a:spcBef>
                <a:spcPts val="600"/>
              </a:spcBef>
              <a:buNone/>
            </a:pPr>
            <a:r>
              <a:rPr lang="en-US" sz="4400" b="1" dirty="0">
                <a:effectLst>
                  <a:outerShdw blurRad="38100" dist="38100" dir="2700000" algn="tl">
                    <a:srgbClr val="000000">
                      <a:alpha val="43137"/>
                    </a:srgbClr>
                  </a:outerShdw>
                </a:effectLst>
              </a:rPr>
              <a:t>    </a:t>
            </a:r>
            <a:endParaRPr lang="en-U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9409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2">
            <a:extLst>
              <a:ext uri="{28A0092B-C50C-407E-A947-70E740481C1C}">
                <a14:useLocalDpi xmlns:a14="http://schemas.microsoft.com/office/drawing/2010/main" val="0"/>
              </a:ext>
            </a:extLst>
          </a:blip>
          <a:srcRect t="79" b="24921"/>
          <a:stretch/>
        </p:blipFill>
        <p:spPr>
          <a:xfrm>
            <a:off x="20" y="10"/>
            <a:ext cx="12191980" cy="6857990"/>
          </a:xfrm>
          <a:prstGeom prst="rect">
            <a:avLst/>
          </a:prstGeom>
        </p:spPr>
      </p:pic>
    </p:spTree>
    <p:extLst>
      <p:ext uri="{BB962C8B-B14F-4D97-AF65-F5344CB8AC3E}">
        <p14:creationId xmlns:p14="http://schemas.microsoft.com/office/powerpoint/2010/main" val="30252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92032-7CE7-4FD5-92D7-E588454A8459}"/>
              </a:ext>
            </a:extLst>
          </p:cNvPr>
          <p:cNvSpPr>
            <a:spLocks noGrp="1"/>
          </p:cNvSpPr>
          <p:nvPr>
            <p:ph type="ctrTitle"/>
          </p:nvPr>
        </p:nvSpPr>
        <p:spPr/>
        <p:txBody>
          <a:bodyPr/>
          <a:lstStyle/>
          <a:p>
            <a:r>
              <a:rPr lang="en-US" dirty="0"/>
              <a:t>BEGIN HERE </a:t>
            </a:r>
            <a:br>
              <a:rPr lang="en-US" dirty="0"/>
            </a:br>
            <a:r>
              <a:rPr lang="en-US" dirty="0"/>
              <a:t>January 20, 2021</a:t>
            </a:r>
          </a:p>
        </p:txBody>
      </p:sp>
      <p:sp>
        <p:nvSpPr>
          <p:cNvPr id="3" name="Subtitle 2">
            <a:extLst>
              <a:ext uri="{FF2B5EF4-FFF2-40B4-BE49-F238E27FC236}">
                <a16:creationId xmlns:a16="http://schemas.microsoft.com/office/drawing/2014/main" id="{704B9FE9-6820-4C38-83FC-CB05F761DE3F}"/>
              </a:ext>
            </a:extLst>
          </p:cNvPr>
          <p:cNvSpPr>
            <a:spLocks noGrp="1"/>
          </p:cNvSpPr>
          <p:nvPr>
            <p:ph type="subTitle" idx="1"/>
          </p:nvPr>
        </p:nvSpPr>
        <p:spPr>
          <a:xfrm>
            <a:off x="342900" y="4394039"/>
            <a:ext cx="8858250" cy="1892461"/>
          </a:xfrm>
        </p:spPr>
        <p:txBody>
          <a:bodyPr>
            <a:noAutofit/>
          </a:bodyPr>
          <a:lstStyle/>
          <a:p>
            <a:r>
              <a:rPr lang="en-US" sz="4400" dirty="0"/>
              <a:t>Week 32 – Revelation 22</a:t>
            </a:r>
          </a:p>
          <a:p>
            <a:r>
              <a:rPr lang="en-US" sz="4400" dirty="0"/>
              <a:t>Come Lord Jesus Come</a:t>
            </a:r>
          </a:p>
        </p:txBody>
      </p:sp>
    </p:spTree>
    <p:extLst>
      <p:ext uri="{BB962C8B-B14F-4D97-AF65-F5344CB8AC3E}">
        <p14:creationId xmlns:p14="http://schemas.microsoft.com/office/powerpoint/2010/main" val="28057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solidFill>
                  <a:prstClr val="white"/>
                </a:solidFill>
              </a:rPr>
              <a:t>Revelation 22:14-15  What Gives You the Right?</a:t>
            </a:r>
            <a:endParaRPr lang="en-US" dirty="0"/>
          </a:p>
        </p:txBody>
      </p:sp>
      <p:sp>
        <p:nvSpPr>
          <p:cNvPr id="3" name="Rectangle 2">
            <a:extLst>
              <a:ext uri="{FF2B5EF4-FFF2-40B4-BE49-F238E27FC236}">
                <a16:creationId xmlns:a16="http://schemas.microsoft.com/office/drawing/2014/main" id="{3B1F58D5-94AE-4B6C-A79E-3BA257A05473}"/>
              </a:ext>
            </a:extLst>
          </p:cNvPr>
          <p:cNvSpPr/>
          <p:nvPr/>
        </p:nvSpPr>
        <p:spPr>
          <a:xfrm>
            <a:off x="702110" y="2110463"/>
            <a:ext cx="10787779" cy="3451201"/>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14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Blessed</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are those who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wash their robes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so that they will have the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right</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to the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tree of life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and may enter the city by the gates. </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15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Outside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are the dogs, the sorcerers, the sexually immoral persons, the murderers, the idolaters, and everyone who loves and practices lying.</a:t>
            </a:r>
          </a:p>
        </p:txBody>
      </p:sp>
    </p:spTree>
    <p:extLst>
      <p:ext uri="{BB962C8B-B14F-4D97-AF65-F5344CB8AC3E}">
        <p14:creationId xmlns:p14="http://schemas.microsoft.com/office/powerpoint/2010/main" val="218497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04033917[[fn=Berlin]]_novariants" id="{309C13C0-3BE0-4E8F-8916-1D5516B3B5DD}" vid="{18E1BE87-7240-45DF-8788-3CAEB7F17A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3418</TotalTime>
  <Words>1831</Words>
  <Application>Microsoft Office PowerPoint</Application>
  <PresentationFormat>Widescreen</PresentationFormat>
  <Paragraphs>147</Paragraphs>
  <Slides>18</Slides>
  <Notes>14</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Roboto</vt:lpstr>
      <vt:lpstr>Trebuchet MS</vt:lpstr>
      <vt:lpstr>Berlin</vt:lpstr>
      <vt:lpstr>PowerPoint Presentation</vt:lpstr>
      <vt:lpstr>Absence of Copyright</vt:lpstr>
      <vt:lpstr>PowerPoint Presentation</vt:lpstr>
      <vt:lpstr>PowerPoint Presentation</vt:lpstr>
      <vt:lpstr>Prayer and Announcements</vt:lpstr>
      <vt:lpstr>Prayer and Announcements</vt:lpstr>
      <vt:lpstr>PowerPoint Presentation</vt:lpstr>
      <vt:lpstr>BEGIN HERE  January 20, 2021</vt:lpstr>
      <vt:lpstr>Revelation 22:14-15  What Gives You the Right?</vt:lpstr>
      <vt:lpstr>Revelation 22:16-17  Let the Thirsty Come</vt:lpstr>
      <vt:lpstr>Revelation 22:18-19  Don’t Add or Take Away</vt:lpstr>
      <vt:lpstr>Revelation 22:20-21  Maranatha!</vt:lpstr>
      <vt:lpstr>Revelation 22:20-21  Maranatha!</vt:lpstr>
      <vt:lpstr>PowerPoint Presentation</vt:lpstr>
      <vt:lpstr>CONCLUSIONS from the Book of REVELATION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Fike</dc:creator>
  <cp:lastModifiedBy>Stan Fike</cp:lastModifiedBy>
  <cp:revision>93</cp:revision>
  <dcterms:created xsi:type="dcterms:W3CDTF">2020-12-16T21:01:22Z</dcterms:created>
  <dcterms:modified xsi:type="dcterms:W3CDTF">2021-01-21T01:19:07Z</dcterms:modified>
</cp:coreProperties>
</file>